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3" r:id="rId9"/>
  </p:sldMasterIdLst>
  <p:notesMasterIdLst>
    <p:notesMasterId r:id="rId22"/>
  </p:notesMasterIdLst>
  <p:sldIdLst>
    <p:sldId id="624" r:id="rId10"/>
    <p:sldId id="634" r:id="rId11"/>
    <p:sldId id="643" r:id="rId12"/>
    <p:sldId id="644" r:id="rId13"/>
    <p:sldId id="640" r:id="rId14"/>
    <p:sldId id="641" r:id="rId15"/>
    <p:sldId id="642" r:id="rId16"/>
    <p:sldId id="645" r:id="rId17"/>
    <p:sldId id="638" r:id="rId18"/>
    <p:sldId id="646" r:id="rId19"/>
    <p:sldId id="635" r:id="rId20"/>
    <p:sldId id="613"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9" autoAdjust="0"/>
    <p:restoredTop sz="86223" autoAdjust="0"/>
  </p:normalViewPr>
  <p:slideViewPr>
    <p:cSldViewPr snapToGrid="0">
      <p:cViewPr varScale="1">
        <p:scale>
          <a:sx n="108" d="100"/>
          <a:sy n="108" d="100"/>
        </p:scale>
        <p:origin x="792" y="192"/>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4/14/18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indent="0">
              <a:lnSpc>
                <a:spcPct val="105000"/>
              </a:lnSpc>
              <a:buFont typeface="Symbol" panose="05050102010706020507" pitchFamily="18" charset="2"/>
              <a:buNone/>
              <a:tabLst>
                <a:tab pos="698830" algn="l"/>
              </a:tabLst>
            </a:pPr>
            <a:r>
              <a:rPr lang="en-US" b="0" dirty="0">
                <a:latin typeface="Segoe UI" panose="020B0502040204020203" pitchFamily="34" charset="0"/>
                <a:ea typeface="Calibri" panose="020F0502020204030204" pitchFamily="34" charset="0"/>
                <a:cs typeface="Times New Roman" panose="02020603050405020304" pitchFamily="18" charset="0"/>
              </a:rPr>
              <a:t>SQL Database are very accessible take what you know to connect to it</a:t>
            </a:r>
            <a:endParaRPr lang="en-US" b="0" dirty="0"/>
          </a:p>
        </p:txBody>
      </p:sp>
      <p:sp>
        <p:nvSpPr>
          <p:cNvPr id="4" name="Slide Number Placeholder 3"/>
          <p:cNvSpPr>
            <a:spLocks noGrp="1"/>
          </p:cNvSpPr>
          <p:nvPr>
            <p:ph type="sldNum" sz="quarter" idx="10"/>
          </p:nvPr>
        </p:nvSpPr>
        <p:spPr/>
        <p:txBody>
          <a:bodyPr/>
          <a:lstStyle/>
          <a:p>
            <a:pPr defTabSz="931774">
              <a:defRPr/>
            </a:pPr>
            <a:fld id="{00EBEA68-9965-426E-9DF9-270648E9231C}" type="slidenum">
              <a:rPr lang="en-US" sz="1800" kern="0">
                <a:solidFill>
                  <a:sysClr val="windowText" lastClr="000000"/>
                </a:solidFill>
              </a:rPr>
              <a:pPr defTabSz="931774">
                <a:defRPr/>
              </a:pPr>
              <a:t>3</a:t>
            </a:fld>
            <a:endParaRPr lang="en-US" sz="1800" kern="0" dirty="0">
              <a:solidFill>
                <a:sysClr val="windowText" lastClr="000000"/>
              </a:solidFill>
            </a:endParaRPr>
          </a:p>
        </p:txBody>
      </p:sp>
    </p:spTree>
    <p:extLst>
      <p:ext uri="{BB962C8B-B14F-4D97-AF65-F5344CB8AC3E}">
        <p14:creationId xmlns:p14="http://schemas.microsoft.com/office/powerpoint/2010/main" val="2854586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tool/IDEs</a:t>
            </a:r>
            <a:r>
              <a:rPr lang="en-US" baseline="0" dirty="0"/>
              <a:t> that uses these drives works. </a:t>
            </a:r>
            <a:r>
              <a:rPr lang="en-US" baseline="0" dirty="0" err="1"/>
              <a:t>Eg.</a:t>
            </a:r>
            <a:r>
              <a:rPr lang="en-US" baseline="0" dirty="0"/>
              <a:t> Eclipse, JetBrains Data grip, </a:t>
            </a:r>
            <a:r>
              <a:rPr lang="en-US" baseline="0" dirty="0" err="1"/>
              <a:t>Squierrl</a:t>
            </a:r>
            <a:r>
              <a:rPr lang="en-US" baseline="0" dirty="0"/>
              <a:t> SQL, </a:t>
            </a:r>
          </a:p>
          <a:p>
            <a:pPr marL="171450" indent="-171450">
              <a:buFont typeface="Arial" panose="020B0604020202020204" pitchFamily="34" charset="0"/>
              <a:buChar char="•"/>
            </a:pPr>
            <a:r>
              <a:rPr lang="en-US" baseline="0" dirty="0"/>
              <a:t>Add list of IDEs that work across the drives.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0156" eaLnBrk="0" fontAlgn="base" hangingPunct="0">
              <a:spcBef>
                <a:spcPct val="0"/>
              </a:spcBef>
              <a:spcAft>
                <a:spcPct val="0"/>
              </a:spcAft>
              <a:defRPr/>
            </a:pPr>
            <a:r>
              <a:rPr lang="en-US" altLang="en-US" sz="400">
                <a:solidFill>
                  <a:prstClr val="black"/>
                </a:solidFill>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568" fontAlgn="base">
              <a:spcBef>
                <a:spcPct val="0"/>
              </a:spcBef>
              <a:spcAft>
                <a:spcPct val="0"/>
              </a:spcAft>
              <a:defRPr/>
            </a:pPr>
            <a:fld id="{150AD69A-0C81-4650-8581-006EF58ECADD}" type="datetime8">
              <a:rPr lang="en-US" altLang="en-US">
                <a:solidFill>
                  <a:prstClr val="black"/>
                </a:solidFill>
                <a:latin typeface="Segoe UI" panose="020B0502040204020203" pitchFamily="34" charset="0"/>
                <a:ea typeface="MS PGothic" pitchFamily="34" charset="-128"/>
              </a:rPr>
              <a:pPr defTabSz="949568" fontAlgn="base">
                <a:spcBef>
                  <a:spcPct val="0"/>
                </a:spcBef>
                <a:spcAft>
                  <a:spcPct val="0"/>
                </a:spcAft>
                <a:defRPr/>
              </a:pPr>
              <a:t>4/14/18 4:30 PM</a:t>
            </a:fld>
            <a:endParaRPr lang="en-US" altLang="en-US">
              <a:solidFill>
                <a:prstClr val="black"/>
              </a:solidFill>
              <a:latin typeface="Segoe UI" panose="020B0502040204020203" pitchFamily="34" charset="0"/>
              <a:ea typeface="MS PGothic" pitchFamily="34" charset="-128"/>
            </a:endParaRPr>
          </a:p>
        </p:txBody>
      </p:sp>
      <p:sp>
        <p:nvSpPr>
          <p:cNvPr id="7" name="Slide Number Placeholder 6"/>
          <p:cNvSpPr>
            <a:spLocks noGrp="1"/>
          </p:cNvSpPr>
          <p:nvPr>
            <p:ph type="sldNum" sz="quarter" idx="13"/>
          </p:nvPr>
        </p:nvSpPr>
        <p:spPr/>
        <p:txBody>
          <a:bodyPr/>
          <a:lstStyle/>
          <a:p>
            <a:pPr defTabSz="949568" fontAlgn="base">
              <a:spcBef>
                <a:spcPct val="0"/>
              </a:spcBef>
              <a:spcAft>
                <a:spcPct val="0"/>
              </a:spcAft>
              <a:defRPr/>
            </a:pPr>
            <a:fld id="{41113428-9605-4B4E-8BE6-A371A6C2C336}" type="slidenum">
              <a:rPr lang="en-US" altLang="en-US">
                <a:solidFill>
                  <a:prstClr val="black"/>
                </a:solidFill>
                <a:latin typeface="Segoe UI" panose="020B0502040204020203" pitchFamily="34" charset="0"/>
                <a:ea typeface="MS PGothic" pitchFamily="34" charset="-128"/>
              </a:rPr>
              <a:pPr defTabSz="949568" fontAlgn="base">
                <a:spcBef>
                  <a:spcPct val="0"/>
                </a:spcBef>
                <a:spcAft>
                  <a:spcPct val="0"/>
                </a:spcAft>
                <a:defRPr/>
              </a:pPr>
              <a:t>4</a:t>
            </a:fld>
            <a:endParaRPr lang="en-US" altLang="en-US">
              <a:solidFill>
                <a:prstClr val="black"/>
              </a:solidFill>
              <a:latin typeface="Segoe UI" panose="020B0502040204020203" pitchFamily="34" charset="0"/>
              <a:ea typeface="MS PGothic" pitchFamily="34" charset="-128"/>
            </a:endParaRPr>
          </a:p>
        </p:txBody>
      </p:sp>
    </p:spTree>
    <p:extLst>
      <p:ext uri="{BB962C8B-B14F-4D97-AF65-F5344CB8AC3E}">
        <p14:creationId xmlns:p14="http://schemas.microsoft.com/office/powerpoint/2010/main" val="4257122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05000"/>
              </a:lnSpc>
              <a:spcBef>
                <a:spcPts val="0"/>
              </a:spcBef>
              <a:spcAft>
                <a:spcPts val="800"/>
              </a:spcAft>
              <a:buFont typeface="Symbol" panose="05050102010706020507" pitchFamily="18" charset="2"/>
              <a:buNone/>
              <a:tabLst>
                <a:tab pos="685800" algn="l"/>
              </a:tabLst>
            </a:pPr>
            <a:r>
              <a:rPr lang="en-US" sz="1200" b="1" dirty="0">
                <a:effectLst/>
                <a:latin typeface="Segoe UI" panose="020B0502040204020203" pitchFamily="34" charset="0"/>
                <a:ea typeface="Calibri" panose="020F0502020204030204" pitchFamily="34" charset="0"/>
                <a:cs typeface="Times New Roman" panose="02020603050405020304" pitchFamily="18" charset="0"/>
              </a:rPr>
              <a:t>Threat detection</a:t>
            </a:r>
            <a:r>
              <a:rPr lang="en-US" sz="1200" dirty="0">
                <a:effectLst/>
                <a:latin typeface="Segoe UI" panose="020B0502040204020203" pitchFamily="34" charset="0"/>
                <a:ea typeface="Calibri" panose="020F0502020204030204" pitchFamily="34" charset="0"/>
                <a:cs typeface="Times New Roman" panose="02020603050405020304" pitchFamily="18" charset="0"/>
              </a:rPr>
              <a:t>. As user activity occurs, built-in behavioral analysis monitors and provides real-time alerts if your database may be under threat.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spcBef>
                <a:spcPts val="1800"/>
              </a:spcBef>
              <a:buClr>
                <a:srgbClr val="0078D7"/>
              </a:buClr>
            </a:pPr>
            <a:endParaRPr lang="en-US" sz="24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5712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5000"/>
              </a:lnSpc>
              <a:spcBef>
                <a:spcPts val="0"/>
              </a:spcBef>
              <a:spcAft>
                <a:spcPts val="800"/>
              </a:spcAft>
              <a:buFont typeface="Symbol" panose="05050102010706020507" pitchFamily="18" charset="2"/>
              <a:buChar char=""/>
              <a:tabLst>
                <a:tab pos="685800" algn="l"/>
              </a:tabLst>
            </a:pPr>
            <a:r>
              <a:rPr lang="en-US" sz="1200" b="1" dirty="0">
                <a:effectLst/>
                <a:latin typeface="Segoe UI" panose="020B0502040204020203" pitchFamily="34" charset="0"/>
                <a:ea typeface="Calibri" panose="020F0502020204030204" pitchFamily="34" charset="0"/>
                <a:cs typeface="Times New Roman" panose="02020603050405020304" pitchFamily="18" charset="0"/>
              </a:rPr>
              <a:t>Self-tuning performance.  </a:t>
            </a:r>
            <a:r>
              <a:rPr lang="en-US" sz="1200" dirty="0">
                <a:effectLst/>
                <a:latin typeface="Segoe UI" panose="020B0502040204020203" pitchFamily="34" charset="0"/>
                <a:ea typeface="Calibri" panose="020F0502020204030204" pitchFamily="34" charset="0"/>
                <a:cs typeface="Times New Roman" panose="02020603050405020304" pitchFamily="18" charset="0"/>
              </a:rPr>
              <a:t>Query and operational patterns of your app are continuously monitored for effectiveness.  Performance tuning is continuously implemented and automatically refined to adapt to changes in your app patterns, without your intervention.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800"/>
              </a:spcAft>
              <a:buFont typeface="Segoe UI" panose="020B0502040204020203"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124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7000"/>
              </a:lnSpc>
              <a:spcBef>
                <a:spcPts val="1223"/>
              </a:spcBef>
              <a:defRPr/>
            </a:pPr>
            <a:r>
              <a:rPr lang="en-US" sz="2000" b="0" kern="0"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Scales performance on the fly, without app downtime</a:t>
            </a:r>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61540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dirty="0"/>
              <a:t>3 copies, backup, DR, etc. all very simple</a:t>
            </a:r>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80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Tools are available to migrate :Database Migration Service (DMS) is a fully managed service</a:t>
            </a:r>
            <a:endParaRPr lang="en-US" b="0" dirty="0"/>
          </a:p>
        </p:txBody>
      </p:sp>
      <p:sp>
        <p:nvSpPr>
          <p:cNvPr id="4" name="Slide Number Placeholder 3"/>
          <p:cNvSpPr>
            <a:spLocks noGrp="1"/>
          </p:cNvSpPr>
          <p:nvPr>
            <p:ph type="sldNum" sz="quarter" idx="10"/>
          </p:nvPr>
        </p:nvSpPr>
        <p:spPr/>
        <p:txBody>
          <a:bodyPr/>
          <a:lstStyle/>
          <a:p>
            <a:fld id="{EDA69098-AF98-44ED-B19A-289934A1943E}" type="slidenum">
              <a:rPr lang="en-US" smtClean="0"/>
              <a:t>9</a:t>
            </a:fld>
            <a:endParaRPr lang="en-US"/>
          </a:p>
        </p:txBody>
      </p:sp>
    </p:spTree>
    <p:extLst>
      <p:ext uri="{BB962C8B-B14F-4D97-AF65-F5344CB8AC3E}">
        <p14:creationId xmlns:p14="http://schemas.microsoft.com/office/powerpoint/2010/main" val="3191671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say a LOTS of tool are available, we will present some in the demo part.</a:t>
            </a:r>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3772333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Platform is a big family</a:t>
            </a:r>
          </a:p>
          <a:p>
            <a:r>
              <a:rPr lang="en-US" dirty="0"/>
              <a:t>Note: Today MySQL and </a:t>
            </a:r>
            <a:r>
              <a:rPr lang="en-US" sz="1200" b="0" i="0" kern="1200" dirty="0">
                <a:solidFill>
                  <a:schemeClr val="tx1"/>
                </a:solidFill>
                <a:effectLst/>
                <a:latin typeface="+mn-lt"/>
                <a:ea typeface="+mn-ea"/>
                <a:cs typeface="+mn-cs"/>
              </a:rPr>
              <a:t>PostgreSQL are also available SaaS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51111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14/04/18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14/04/18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4/14/18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6971869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7366516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4/14/18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27900831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69427253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40264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5313093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706159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4/14/18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1508846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4/14/18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76587463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4/14/18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03336010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5943968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8140994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4902242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329978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9055696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6"/>
            <a:ext cx="6743528"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2" y="1956555"/>
            <a:ext cx="4045743" cy="4572582"/>
          </a:xfrm>
        </p:spPr>
        <p:txBody>
          <a:bodyPr>
            <a:normAutofit/>
          </a:bodyPr>
          <a:lstStyle>
            <a:lvl1pPr>
              <a:buClr>
                <a:srgbClr val="92D050"/>
              </a:buClr>
              <a:buSzPct val="100000"/>
              <a:defRPr sz="2400"/>
            </a:lvl1pPr>
            <a:lvl2pPr>
              <a:buClr>
                <a:srgbClr val="92D050"/>
              </a:buClr>
              <a:buSzPct val="100000"/>
              <a:defRPr sz="1800"/>
            </a:lvl2pPr>
            <a:lvl3pPr>
              <a:buClr>
                <a:srgbClr val="92D050"/>
              </a:buClr>
              <a:buSzPct val="100000"/>
              <a:defRPr sz="1600"/>
            </a:lvl3pPr>
            <a:lvl4pPr>
              <a:buClr>
                <a:srgbClr val="92D050"/>
              </a:buClr>
              <a:buSzPct val="100000"/>
              <a:defRPr sz="1400"/>
            </a:lvl4pPr>
            <a:lvl5pPr>
              <a:buClr>
                <a:srgbClr val="92D050"/>
              </a:buClr>
              <a:buSzPct val="100000"/>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423949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bwMode="auto">
          <a:xfrm>
            <a:off x="394469" y="1978208"/>
            <a:ext cx="11403062"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Tree>
    <p:extLst>
      <p:ext uri="{BB962C8B-B14F-4D97-AF65-F5344CB8AC3E}">
        <p14:creationId xmlns:p14="http://schemas.microsoft.com/office/powerpoint/2010/main" val="319789872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5" name="Picture 4">
            <a:extLst>
              <a:ext uri="{FF2B5EF4-FFF2-40B4-BE49-F238E27FC236}">
                <a16:creationId xmlns:a16="http://schemas.microsoft.com/office/drawing/2014/main" id="{E302775D-4FA6-E54C-BD9D-CA115C2A7F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717" y="5319517"/>
            <a:ext cx="1734207" cy="1538483"/>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42155123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4/14/18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8.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8.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8.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theme" Target="../theme/theme6.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72"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4/14/18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3845009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3</a:t>
            </a:r>
            <a:br>
              <a:rPr lang="en-US" b="1" dirty="0"/>
            </a:br>
            <a:r>
              <a:rPr lang="en-US" b="1" dirty="0"/>
              <a:t>Azure SQL Database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ools">
            <a:extLst>
              <a:ext uri="{FF2B5EF4-FFF2-40B4-BE49-F238E27FC236}">
                <a16:creationId xmlns:a16="http://schemas.microsoft.com/office/drawing/2014/main" id="{30FEE979-95EA-40FB-BD33-573973C84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08" y="1243174"/>
            <a:ext cx="5835721" cy="43767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F6A9A93-C00E-4E5F-9E5A-1D9652663A4D}"/>
              </a:ext>
            </a:extLst>
          </p:cNvPr>
          <p:cNvSpPr txBox="1">
            <a:spLocks/>
          </p:cNvSpPr>
          <p:nvPr/>
        </p:nvSpPr>
        <p:spPr>
          <a:xfrm>
            <a:off x="702068" y="282931"/>
            <a:ext cx="10515600" cy="1325563"/>
          </a:xfrm>
          <a:prstGeom prst="rect">
            <a:avLst/>
          </a:prstGeom>
        </p:spPr>
        <p:txBody>
          <a:bodyPr>
            <a:normAutofit fontScale="97500"/>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5400" dirty="0">
                <a:solidFill>
                  <a:schemeClr val="tx1"/>
                </a:solidFill>
                <a:ea typeface="+mj-ea"/>
                <a:cs typeface="+mj-cs"/>
              </a:rPr>
              <a:t>Tools</a:t>
            </a:r>
          </a:p>
        </p:txBody>
      </p:sp>
      <p:sp>
        <p:nvSpPr>
          <p:cNvPr id="3" name="TextBox 2">
            <a:extLst>
              <a:ext uri="{FF2B5EF4-FFF2-40B4-BE49-F238E27FC236}">
                <a16:creationId xmlns:a16="http://schemas.microsoft.com/office/drawing/2014/main" id="{2295DD51-D9DA-4097-9FC6-B1CA8172EA61}"/>
              </a:ext>
            </a:extLst>
          </p:cNvPr>
          <p:cNvSpPr txBox="1"/>
          <p:nvPr/>
        </p:nvSpPr>
        <p:spPr>
          <a:xfrm>
            <a:off x="6270660" y="1217489"/>
            <a:ext cx="2822458" cy="1280351"/>
          </a:xfrm>
          <a:prstGeom prst="rect">
            <a:avLst/>
          </a:prstGeom>
          <a:noFill/>
        </p:spPr>
        <p:txBody>
          <a:bodyPr wrap="square" lIns="182880" tIns="146304" rIns="182880" bIns="146304" rtlCol="0">
            <a:spAutoFit/>
          </a:bodyPr>
          <a:lstStyle/>
          <a:p>
            <a:r>
              <a:rPr lang="en-US" sz="2400" dirty="0"/>
              <a:t>Command-Line</a:t>
            </a:r>
          </a:p>
          <a:p>
            <a:pPr marL="342900" indent="-342900">
              <a:buFont typeface="Arial" panose="020B0604020202020204" pitchFamily="34" charset="0"/>
              <a:buChar char="•"/>
            </a:pPr>
            <a:r>
              <a:rPr lang="en-US" sz="2000" dirty="0"/>
              <a:t>Azure PowerShell</a:t>
            </a:r>
          </a:p>
          <a:p>
            <a:pPr marL="342900" indent="-342900">
              <a:buFont typeface="Arial" panose="020B0604020202020204" pitchFamily="34" charset="0"/>
              <a:buChar char="•"/>
            </a:pPr>
            <a:r>
              <a:rPr lang="en-US" sz="2000" dirty="0"/>
              <a:t>Azure CLI</a:t>
            </a:r>
          </a:p>
        </p:txBody>
      </p:sp>
      <p:sp>
        <p:nvSpPr>
          <p:cNvPr id="5" name="Rectangle 4">
            <a:extLst>
              <a:ext uri="{FF2B5EF4-FFF2-40B4-BE49-F238E27FC236}">
                <a16:creationId xmlns:a16="http://schemas.microsoft.com/office/drawing/2014/main" id="{70C37AA4-4488-4FB3-B1AD-AC1AC10ED578}"/>
              </a:ext>
            </a:extLst>
          </p:cNvPr>
          <p:cNvSpPr/>
          <p:nvPr/>
        </p:nvSpPr>
        <p:spPr>
          <a:xfrm>
            <a:off x="6404224" y="2693734"/>
            <a:ext cx="2688894" cy="738664"/>
          </a:xfrm>
          <a:prstGeom prst="rect">
            <a:avLst/>
          </a:prstGeom>
        </p:spPr>
        <p:txBody>
          <a:bodyPr wrap="square">
            <a:spAutoFit/>
          </a:bodyPr>
          <a:lstStyle/>
          <a:p>
            <a:r>
              <a:rPr lang="en-US" sz="2400" dirty="0"/>
              <a:t>REST</a:t>
            </a:r>
            <a:endParaRPr lang="en-US" dirty="0"/>
          </a:p>
          <a:p>
            <a:pPr marL="285750" indent="-285750">
              <a:buFont typeface="Arial" panose="020B0604020202020204" pitchFamily="34" charset="0"/>
              <a:buChar char="•"/>
            </a:pPr>
            <a:r>
              <a:rPr lang="en-US" dirty="0"/>
              <a:t>REST API Reference</a:t>
            </a:r>
          </a:p>
        </p:txBody>
      </p:sp>
      <p:sp>
        <p:nvSpPr>
          <p:cNvPr id="6" name="Rectangle 5">
            <a:extLst>
              <a:ext uri="{FF2B5EF4-FFF2-40B4-BE49-F238E27FC236}">
                <a16:creationId xmlns:a16="http://schemas.microsoft.com/office/drawing/2014/main" id="{58F11CFA-B331-4922-B0BB-16709EE9A16E}"/>
              </a:ext>
            </a:extLst>
          </p:cNvPr>
          <p:cNvSpPr/>
          <p:nvPr/>
        </p:nvSpPr>
        <p:spPr>
          <a:xfrm>
            <a:off x="6270660" y="3774865"/>
            <a:ext cx="5666199" cy="2616101"/>
          </a:xfrm>
          <a:prstGeom prst="rect">
            <a:avLst/>
          </a:prstGeom>
        </p:spPr>
        <p:txBody>
          <a:bodyPr wrap="square">
            <a:spAutoFit/>
          </a:bodyPr>
          <a:lstStyle/>
          <a:p>
            <a:r>
              <a:rPr lang="en-US" sz="2400" dirty="0"/>
              <a:t>SQL Server Tools</a:t>
            </a:r>
          </a:p>
          <a:p>
            <a:pPr marL="342900" indent="-342900">
              <a:buFont typeface="Arial" panose="020B0604020202020204" pitchFamily="34" charset="0"/>
              <a:buChar char="•"/>
            </a:pPr>
            <a:r>
              <a:rPr lang="en-US" sz="2000" dirty="0"/>
              <a:t>SQL Server Tools</a:t>
            </a:r>
          </a:p>
          <a:p>
            <a:pPr marL="342900" indent="-342900">
              <a:buFont typeface="Arial" panose="020B0604020202020204" pitchFamily="34" charset="0"/>
              <a:buChar char="•"/>
            </a:pPr>
            <a:r>
              <a:rPr lang="en-US" sz="2000" dirty="0"/>
              <a:t>SQL Server Management Studio (SSMS)</a:t>
            </a:r>
          </a:p>
          <a:p>
            <a:pPr marL="342900" indent="-342900">
              <a:buFont typeface="Arial" panose="020B0604020202020204" pitchFamily="34" charset="0"/>
              <a:buChar char="•"/>
            </a:pPr>
            <a:r>
              <a:rPr lang="en-US" sz="2000" dirty="0"/>
              <a:t>SQL Server Data Tools (SSDT)</a:t>
            </a:r>
          </a:p>
          <a:p>
            <a:pPr marL="342900" indent="-342900">
              <a:buFont typeface="Arial" panose="020B0604020202020204" pitchFamily="34" charset="0"/>
              <a:buChar char="•"/>
            </a:pPr>
            <a:r>
              <a:rPr lang="en-US" sz="2000" dirty="0"/>
              <a:t>BCP</a:t>
            </a:r>
          </a:p>
          <a:p>
            <a:pPr marL="342900" indent="-342900">
              <a:buFont typeface="Arial" panose="020B0604020202020204" pitchFamily="34" charset="0"/>
              <a:buChar char="•"/>
            </a:pPr>
            <a:r>
              <a:rPr lang="en-US" sz="2000" dirty="0"/>
              <a:t>SQLCMD</a:t>
            </a:r>
          </a:p>
          <a:p>
            <a:pPr marL="342900" indent="-342900">
              <a:buFont typeface="Arial" panose="020B0604020202020204" pitchFamily="34" charset="0"/>
              <a:buChar char="•"/>
            </a:pPr>
            <a:r>
              <a:rPr lang="en-US" sz="2000" dirty="0" err="1"/>
              <a:t>SqlPackage</a:t>
            </a:r>
            <a:endParaRPr lang="en-US" sz="2000" dirty="0"/>
          </a:p>
          <a:p>
            <a:pPr marL="342900" indent="-342900">
              <a:buFont typeface="Arial" panose="020B0604020202020204" pitchFamily="34" charset="0"/>
              <a:buChar char="•"/>
            </a:pPr>
            <a:r>
              <a:rPr lang="en-US" sz="2000" dirty="0"/>
              <a:t>SQL Database Management Library package</a:t>
            </a:r>
          </a:p>
        </p:txBody>
      </p:sp>
      <p:sp>
        <p:nvSpPr>
          <p:cNvPr id="7" name="Rectangle 6">
            <a:extLst>
              <a:ext uri="{FF2B5EF4-FFF2-40B4-BE49-F238E27FC236}">
                <a16:creationId xmlns:a16="http://schemas.microsoft.com/office/drawing/2014/main" id="{BF13AF19-2973-42B7-B373-7C0D24BA5A58}"/>
              </a:ext>
            </a:extLst>
          </p:cNvPr>
          <p:cNvSpPr/>
          <p:nvPr/>
        </p:nvSpPr>
        <p:spPr>
          <a:xfrm>
            <a:off x="9319149" y="1343678"/>
            <a:ext cx="2617710" cy="2616101"/>
          </a:xfrm>
          <a:prstGeom prst="rect">
            <a:avLst/>
          </a:prstGeom>
        </p:spPr>
        <p:txBody>
          <a:bodyPr wrap="square">
            <a:spAutoFit/>
          </a:bodyPr>
          <a:lstStyle/>
          <a:p>
            <a:r>
              <a:rPr lang="en-US" sz="2400" dirty="0"/>
              <a:t>Languages</a:t>
            </a:r>
          </a:p>
          <a:p>
            <a:pPr marL="285750" indent="-285750">
              <a:buFont typeface="Arial" panose="020B0604020202020204" pitchFamily="34" charset="0"/>
              <a:buChar char="•"/>
            </a:pPr>
            <a:r>
              <a:rPr lang="en-US" sz="2000" dirty="0"/>
              <a:t>.NET</a:t>
            </a:r>
          </a:p>
          <a:p>
            <a:pPr marL="285750" indent="-285750">
              <a:buFont typeface="Arial" panose="020B0604020202020204" pitchFamily="34" charset="0"/>
              <a:buChar char="•"/>
            </a:pPr>
            <a:r>
              <a:rPr lang="en-US" sz="2000" dirty="0"/>
              <a:t>Java</a:t>
            </a:r>
          </a:p>
          <a:p>
            <a:pPr marL="285750" indent="-285750">
              <a:buFont typeface="Arial" panose="020B0604020202020204" pitchFamily="34" charset="0"/>
              <a:buChar char="•"/>
            </a:pPr>
            <a:r>
              <a:rPr lang="en-US" sz="2000" dirty="0"/>
              <a:t>Node.js</a:t>
            </a:r>
          </a:p>
          <a:p>
            <a:pPr marL="285750" indent="-285750">
              <a:buFont typeface="Arial" panose="020B0604020202020204" pitchFamily="34" charset="0"/>
              <a:buChar char="•"/>
            </a:pPr>
            <a:r>
              <a:rPr lang="en-US" sz="2000" dirty="0"/>
              <a:t>Python</a:t>
            </a:r>
          </a:p>
          <a:p>
            <a:pPr marL="285750" indent="-285750">
              <a:buFont typeface="Arial" panose="020B0604020202020204" pitchFamily="34" charset="0"/>
              <a:buChar char="•"/>
            </a:pPr>
            <a:r>
              <a:rPr lang="en-US" sz="2000" dirty="0"/>
              <a:t>Ruby</a:t>
            </a:r>
          </a:p>
          <a:p>
            <a:pPr marL="285750" indent="-285750">
              <a:buFont typeface="Arial" panose="020B0604020202020204" pitchFamily="34" charset="0"/>
              <a:buChar char="•"/>
            </a:pPr>
            <a:r>
              <a:rPr lang="en-US" sz="2000" dirty="0"/>
              <a:t>PHP</a:t>
            </a:r>
          </a:p>
          <a:p>
            <a:pPr marL="285750" indent="-285750">
              <a:buFont typeface="Arial" panose="020B0604020202020204" pitchFamily="34" charset="0"/>
              <a:buChar char="•"/>
            </a:pPr>
            <a:r>
              <a:rPr lang="en-US" sz="2000" dirty="0"/>
              <a:t>T-SQL</a:t>
            </a:r>
          </a:p>
        </p:txBody>
      </p:sp>
      <p:sp>
        <p:nvSpPr>
          <p:cNvPr id="8" name="Rectangle 7">
            <a:extLst>
              <a:ext uri="{FF2B5EF4-FFF2-40B4-BE49-F238E27FC236}">
                <a16:creationId xmlns:a16="http://schemas.microsoft.com/office/drawing/2014/main" id="{D73FCF80-DC22-4194-9AC4-A4DADB2C9559}"/>
              </a:ext>
            </a:extLst>
          </p:cNvPr>
          <p:cNvSpPr/>
          <p:nvPr/>
        </p:nvSpPr>
        <p:spPr bwMode="auto">
          <a:xfrm rot="845497">
            <a:off x="6808485" y="2525241"/>
            <a:ext cx="3519422" cy="7205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b="1" dirty="0">
                <a:gradFill>
                  <a:gsLst>
                    <a:gs pos="0">
                      <a:srgbClr val="FFFFFF"/>
                    </a:gs>
                    <a:gs pos="100000">
                      <a:srgbClr val="FFFFFF"/>
                    </a:gs>
                  </a:gsLst>
                  <a:lin ang="5400000" scaled="0"/>
                </a:gradFill>
                <a:ea typeface="Segoe UI" pitchFamily="34" charset="0"/>
                <a:cs typeface="Segoe UI" pitchFamily="34" charset="0"/>
              </a:rPr>
              <a:t>Portal</a:t>
            </a:r>
          </a:p>
        </p:txBody>
      </p:sp>
      <p:sp>
        <p:nvSpPr>
          <p:cNvPr id="10" name="Rectangle 9">
            <a:extLst>
              <a:ext uri="{FF2B5EF4-FFF2-40B4-BE49-F238E27FC236}">
                <a16:creationId xmlns:a16="http://schemas.microsoft.com/office/drawing/2014/main" id="{190C23B5-8391-4516-B28E-A1E365EA7A1F}"/>
              </a:ext>
            </a:extLst>
          </p:cNvPr>
          <p:cNvSpPr/>
          <p:nvPr/>
        </p:nvSpPr>
        <p:spPr bwMode="auto">
          <a:xfrm rot="21215630">
            <a:off x="9125695" y="3825810"/>
            <a:ext cx="2441249" cy="7205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err="1">
                <a:gradFill>
                  <a:gsLst>
                    <a:gs pos="0">
                      <a:srgbClr val="FFFFFF"/>
                    </a:gs>
                    <a:gs pos="100000">
                      <a:srgbClr val="FFFFFF"/>
                    </a:gs>
                  </a:gsLst>
                  <a:lin ang="5400000" scaled="0"/>
                </a:gradFill>
                <a:ea typeface="Segoe UI" pitchFamily="34" charset="0"/>
                <a:cs typeface="Segoe UI" pitchFamily="34" charset="0"/>
              </a:rPr>
              <a:t>VSCode</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078EA7B7-18DA-4AB4-8359-273C393A0CF1}"/>
              </a:ext>
            </a:extLst>
          </p:cNvPr>
          <p:cNvSpPr/>
          <p:nvPr/>
        </p:nvSpPr>
        <p:spPr bwMode="auto">
          <a:xfrm rot="851282">
            <a:off x="8008933" y="5259026"/>
            <a:ext cx="3168758" cy="7205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Visual Studio</a:t>
            </a:r>
          </a:p>
        </p:txBody>
      </p:sp>
    </p:spTree>
    <p:extLst>
      <p:ext uri="{BB962C8B-B14F-4D97-AF65-F5344CB8AC3E}">
        <p14:creationId xmlns:p14="http://schemas.microsoft.com/office/powerpoint/2010/main" val="3677708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0"/>
                            </p:stCondLst>
                            <p:childTnLst>
                              <p:par>
                                <p:cTn id="20" presetID="2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zure data platform">
            <a:extLst>
              <a:ext uri="{FF2B5EF4-FFF2-40B4-BE49-F238E27FC236}">
                <a16:creationId xmlns:a16="http://schemas.microsoft.com/office/drawing/2014/main" id="{5FCDBEC1-B864-4660-85EC-DF00BB537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788"/>
            <a:ext cx="12192000" cy="568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9989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3921" dirty="0"/>
              <a:t>Explore the database created by the application. Learn how to connect, explore and see some tools.</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06501" y="2451047"/>
            <a:ext cx="2322616" cy="3975975"/>
          </a:xfrm>
          <a:prstGeom prst="rect">
            <a:avLst/>
          </a:prstGeom>
          <a:solidFill>
            <a:schemeClr val="bg1">
              <a:alpha val="55000"/>
            </a:schemeClr>
          </a:solidFill>
          <a:ln>
            <a:solidFill>
              <a:srgbClr val="00BCF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5400" dirty="0">
                <a:latin typeface="Segoe UI Light" panose="020B0502040204020203" pitchFamily="34" charset="0"/>
                <a:cs typeface="Segoe UI Light" panose="020B0502040204020203" pitchFamily="34" charset="0"/>
              </a:rPr>
              <a:t>Choose your language and platform</a:t>
            </a:r>
            <a:endParaRPr lang="en-US" sz="4800" dirty="0">
              <a:solidFill>
                <a:srgbClr val="0078D7"/>
              </a:solidFill>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sz="quarter" idx="11"/>
          </p:nvPr>
        </p:nvSpPr>
        <p:spPr>
          <a:xfrm>
            <a:off x="7457932" y="1956555"/>
            <a:ext cx="4324907" cy="4865947"/>
          </a:xfrm>
        </p:spPr>
        <p:txBody>
          <a:bodyPr/>
          <a:lstStyle/>
          <a:p>
            <a:pPr marL="228600" indent="-228600">
              <a:spcBef>
                <a:spcPts val="1800"/>
              </a:spcBef>
            </a:pPr>
            <a:r>
              <a:rPr lang="en-US" dirty="0">
                <a:latin typeface="Segoe UI Light" panose="020B0502040204020203" pitchFamily="34" charset="0"/>
                <a:cs typeface="Segoe UI Light" panose="020B0502040204020203" pitchFamily="34" charset="0"/>
              </a:rPr>
              <a:t>Supports frameworks such as Entity Framework, Hibernate, Ruby on Rails, and Django.</a:t>
            </a:r>
          </a:p>
          <a:p>
            <a:pPr marL="228600" indent="-228600">
              <a:spcBef>
                <a:spcPts val="1800"/>
              </a:spcBef>
            </a:pPr>
            <a:r>
              <a:rPr lang="en-US" dirty="0">
                <a:latin typeface="Segoe UI Light" panose="020B0502040204020203" pitchFamily="34" charset="0"/>
                <a:cs typeface="Segoe UI Light" panose="020B0502040204020203" pitchFamily="34" charset="0"/>
              </a:rPr>
              <a:t>Develop on Windows, Linux, or Mac</a:t>
            </a:r>
          </a:p>
          <a:p>
            <a:pPr marL="228600" indent="-228600">
              <a:spcBef>
                <a:spcPts val="1800"/>
              </a:spcBef>
            </a:pPr>
            <a:r>
              <a:rPr lang="en-US" dirty="0">
                <a:latin typeface="Segoe UI Light" panose="020B0502040204020203" pitchFamily="34" charset="0"/>
                <a:cs typeface="Segoe UI Light" panose="020B0502040204020203" pitchFamily="34" charset="0"/>
              </a:rPr>
              <a:t>Leverage SQL Server &amp;</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Visual Studio skills and tools across on-premises and</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Azure environments</a:t>
            </a:r>
          </a:p>
        </p:txBody>
      </p:sp>
      <p:sp>
        <p:nvSpPr>
          <p:cNvPr id="16" name="TextBox 15"/>
          <p:cNvSpPr txBox="1"/>
          <p:nvPr/>
        </p:nvSpPr>
        <p:spPr>
          <a:xfrm>
            <a:off x="606501" y="2050989"/>
            <a:ext cx="2321694" cy="338554"/>
          </a:xfrm>
          <a:prstGeom prst="rect">
            <a:avLst/>
          </a:prstGeom>
          <a:noFill/>
        </p:spPr>
        <p:txBody>
          <a:bodyPr wrap="square" rtlCol="0">
            <a:spAutoFit/>
          </a:bodyPr>
          <a:lstStyle/>
          <a:p>
            <a:pPr algn="ctr" defTabSz="913601">
              <a:defRPr/>
            </a:pPr>
            <a:r>
              <a:rPr lang="en-US" sz="1600" dirty="0">
                <a:solidFill>
                  <a:srgbClr val="0078D7"/>
                </a:solidFill>
                <a:cs typeface="Segoe UI Semibold" panose="020B0702040204020203" pitchFamily="34" charset="0"/>
              </a:rPr>
              <a:t>Popular app languages</a:t>
            </a:r>
          </a:p>
        </p:txBody>
      </p:sp>
      <p:sp>
        <p:nvSpPr>
          <p:cNvPr id="11" name="TextBox 10"/>
          <p:cNvSpPr txBox="1"/>
          <p:nvPr/>
        </p:nvSpPr>
        <p:spPr>
          <a:xfrm>
            <a:off x="4706292" y="2050989"/>
            <a:ext cx="2339520" cy="338554"/>
          </a:xfrm>
          <a:prstGeom prst="rect">
            <a:avLst/>
          </a:prstGeom>
          <a:noFill/>
        </p:spPr>
        <p:txBody>
          <a:bodyPr wrap="square" rtlCol="0">
            <a:spAutoFit/>
          </a:bodyPr>
          <a:lstStyle/>
          <a:p>
            <a:pPr algn="ctr" defTabSz="913601">
              <a:defRPr/>
            </a:pPr>
            <a:r>
              <a:rPr lang="en-US" sz="1600" dirty="0">
                <a:solidFill>
                  <a:srgbClr val="0078D7"/>
                </a:solidFill>
                <a:cs typeface="Segoe UI Semibold" panose="020B0702040204020203" pitchFamily="34" charset="0"/>
              </a:rPr>
              <a:t>Popular platforms</a:t>
            </a:r>
          </a:p>
        </p:txBody>
      </p:sp>
      <p:grpSp>
        <p:nvGrpSpPr>
          <p:cNvPr id="12" name="Group 11"/>
          <p:cNvGrpSpPr/>
          <p:nvPr/>
        </p:nvGrpSpPr>
        <p:grpSpPr>
          <a:xfrm>
            <a:off x="5180565" y="4034926"/>
            <a:ext cx="1390974" cy="797924"/>
            <a:chOff x="3007641" y="4852902"/>
            <a:chExt cx="1726594" cy="990451"/>
          </a:xfrm>
        </p:grpSpPr>
        <p:sp>
          <p:nvSpPr>
            <p:cNvPr id="24" name="Rectangle 12"/>
            <p:cNvSpPr>
              <a:spLocks noChangeArrowheads="1"/>
            </p:cNvSpPr>
            <p:nvPr/>
          </p:nvSpPr>
          <p:spPr bwMode="auto">
            <a:xfrm>
              <a:off x="3201716"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p:cNvSpPr>
              <a:spLocks noChangeArrowheads="1"/>
            </p:cNvSpPr>
            <p:nvPr/>
          </p:nvSpPr>
          <p:spPr bwMode="auto">
            <a:xfrm>
              <a:off x="3248561" y="4922056"/>
              <a:ext cx="1244754" cy="798606"/>
            </a:xfrm>
            <a:prstGeom prst="rect">
              <a:avLst/>
            </a:prstGeom>
            <a:solidFill>
              <a:srgbClr val="A8A8A8"/>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5"/>
            <p:cNvSpPr>
              <a:spLocks/>
            </p:cNvSpPr>
            <p:nvPr/>
          </p:nvSpPr>
          <p:spPr bwMode="auto">
            <a:xfrm>
              <a:off x="3007641"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0"/>
            <p:cNvSpPr>
              <a:spLocks/>
            </p:cNvSpPr>
            <p:nvPr/>
          </p:nvSpPr>
          <p:spPr bwMode="auto">
            <a:xfrm>
              <a:off x="3657757" y="5042081"/>
              <a:ext cx="426363" cy="526455"/>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grpSp>
        <p:nvGrpSpPr>
          <p:cNvPr id="10" name="Group 9"/>
          <p:cNvGrpSpPr/>
          <p:nvPr/>
        </p:nvGrpSpPr>
        <p:grpSpPr>
          <a:xfrm>
            <a:off x="5180565" y="2860493"/>
            <a:ext cx="1390974" cy="797924"/>
            <a:chOff x="904051" y="4852902"/>
            <a:chExt cx="1726594" cy="990451"/>
          </a:xfrm>
        </p:grpSpPr>
        <p:sp>
          <p:nvSpPr>
            <p:cNvPr id="30" name="Rectangle 16"/>
            <p:cNvSpPr>
              <a:spLocks noChangeArrowheads="1"/>
            </p:cNvSpPr>
            <p:nvPr/>
          </p:nvSpPr>
          <p:spPr bwMode="auto">
            <a:xfrm>
              <a:off x="1099241" y="4852902"/>
              <a:ext cx="133621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18"/>
            <p:cNvSpPr>
              <a:spLocks noChangeArrowheads="1"/>
            </p:cNvSpPr>
            <p:nvPr/>
          </p:nvSpPr>
          <p:spPr bwMode="auto">
            <a:xfrm>
              <a:off x="1142741" y="4922056"/>
              <a:ext cx="1249215" cy="798606"/>
            </a:xfrm>
            <a:prstGeom prst="rect">
              <a:avLst/>
            </a:prstGeom>
            <a:solidFill>
              <a:srgbClr val="0078D7"/>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9"/>
            <p:cNvSpPr>
              <a:spLocks/>
            </p:cNvSpPr>
            <p:nvPr/>
          </p:nvSpPr>
          <p:spPr bwMode="auto">
            <a:xfrm>
              <a:off x="904051" y="5774199"/>
              <a:ext cx="1726594" cy="69154"/>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3"/>
            <p:cNvSpPr>
              <a:spLocks noChangeAspect="1" noEditPoints="1"/>
            </p:cNvSpPr>
            <p:nvPr/>
          </p:nvSpPr>
          <p:spPr bwMode="black">
            <a:xfrm>
              <a:off x="1508018" y="5066286"/>
              <a:ext cx="518660" cy="51655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pic>
        <p:nvPicPr>
          <p:cNvPr id="6" name="Picture 4" descr="http://www.jbase.com/new/products/images/java.png"/>
          <p:cNvPicPr>
            <a:picLocks noChangeAspect="1" noChangeArrowheads="1"/>
          </p:cNvPicPr>
          <p:nvPr/>
        </p:nvPicPr>
        <p:blipFill>
          <a:blip r:embed="rId3" cstate="print">
            <a:extLst/>
          </a:blip>
          <a:srcRect/>
          <a:stretch>
            <a:fillRect/>
          </a:stretch>
        </p:blipFill>
        <p:spPr bwMode="auto">
          <a:xfrm>
            <a:off x="1583746" y="2690471"/>
            <a:ext cx="316242" cy="622920"/>
          </a:xfrm>
          <a:prstGeom prst="rect">
            <a:avLst/>
          </a:prstGeom>
        </p:spPr>
      </p:pic>
      <p:pic>
        <p:nvPicPr>
          <p:cNvPr id="7" name="Picture 6" descr="PHP.png"/>
          <p:cNvPicPr>
            <a:picLocks noChangeAspect="1"/>
          </p:cNvPicPr>
          <p:nvPr/>
        </p:nvPicPr>
        <p:blipFill>
          <a:blip r:embed="rId4" cstate="print">
            <a:extLst/>
          </a:blip>
          <a:stretch>
            <a:fillRect/>
          </a:stretch>
        </p:blipFill>
        <p:spPr>
          <a:xfrm>
            <a:off x="1367461" y="4896558"/>
            <a:ext cx="748815" cy="41576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8484" y="4312102"/>
            <a:ext cx="866766" cy="24189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4684" y="5654879"/>
            <a:ext cx="474367" cy="544519"/>
          </a:xfrm>
          <a:prstGeom prst="rect">
            <a:avLst/>
          </a:prstGeom>
        </p:spPr>
      </p:pic>
      <p:pic>
        <p:nvPicPr>
          <p:cNvPr id="4098" name="Picture 2" descr="https://upload.wikimedia.org/wikipedia/commons/thumb/f/f8/Python_logo_and_wordmark.svg/486px-Python_logo_and_wordmark.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0980" y="3652483"/>
            <a:ext cx="1081775" cy="3205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180565" y="5387360"/>
            <a:ext cx="1390974" cy="797924"/>
            <a:chOff x="5055462" y="4852902"/>
            <a:chExt cx="1726594" cy="990451"/>
          </a:xfrm>
        </p:grpSpPr>
        <p:sp>
          <p:nvSpPr>
            <p:cNvPr id="43" name="Rectangle 12"/>
            <p:cNvSpPr>
              <a:spLocks noChangeArrowheads="1"/>
            </p:cNvSpPr>
            <p:nvPr/>
          </p:nvSpPr>
          <p:spPr bwMode="auto">
            <a:xfrm>
              <a:off x="5249537"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4"/>
            <p:cNvSpPr>
              <a:spLocks noChangeArrowheads="1"/>
            </p:cNvSpPr>
            <p:nvPr/>
          </p:nvSpPr>
          <p:spPr bwMode="auto">
            <a:xfrm>
              <a:off x="5296382" y="4922056"/>
              <a:ext cx="1244754" cy="798606"/>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5"/>
            <p:cNvSpPr>
              <a:spLocks/>
            </p:cNvSpPr>
            <p:nvPr/>
          </p:nvSpPr>
          <p:spPr bwMode="auto">
            <a:xfrm>
              <a:off x="5055462"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68238" y="5019604"/>
              <a:ext cx="501043" cy="586584"/>
            </a:xfrm>
            <a:prstGeom prst="rect">
              <a:avLst/>
            </a:prstGeom>
          </p:spPr>
        </p:pic>
      </p:grpSp>
      <p:cxnSp>
        <p:nvCxnSpPr>
          <p:cNvPr id="35" name="Straight Connector 34"/>
          <p:cNvCxnSpPr>
            <a:endCxn id="31" idx="3"/>
          </p:cNvCxnSpPr>
          <p:nvPr/>
        </p:nvCxnSpPr>
        <p:spPr>
          <a:xfrm flipH="1">
            <a:off x="2929117" y="3257055"/>
            <a:ext cx="2177602" cy="1181980"/>
          </a:xfrm>
          <a:prstGeom prst="line">
            <a:avLst/>
          </a:prstGeom>
          <a:ln>
            <a:solidFill>
              <a:srgbClr val="00BCF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1" idx="3"/>
          </p:cNvCxnSpPr>
          <p:nvPr/>
        </p:nvCxnSpPr>
        <p:spPr>
          <a:xfrm flipH="1">
            <a:off x="2929117" y="4412323"/>
            <a:ext cx="2251448" cy="26712"/>
          </a:xfrm>
          <a:prstGeom prst="line">
            <a:avLst/>
          </a:prstGeom>
          <a:ln>
            <a:solidFill>
              <a:srgbClr val="00BCF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1" idx="3"/>
          </p:cNvCxnSpPr>
          <p:nvPr/>
        </p:nvCxnSpPr>
        <p:spPr>
          <a:xfrm flipH="1" flipV="1">
            <a:off x="2929117" y="4439035"/>
            <a:ext cx="2188208" cy="1291139"/>
          </a:xfrm>
          <a:prstGeom prst="line">
            <a:avLst/>
          </a:prstGeom>
          <a:ln>
            <a:solidFill>
              <a:srgbClr val="00BCF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265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solidFill>
                  <a:schemeClr val="tx1"/>
                </a:solidFill>
                <a:ea typeface="+mj-ea"/>
                <a:cs typeface="+mj-cs"/>
              </a:rPr>
              <a:t>Connect with what you already know </a:t>
            </a:r>
          </a:p>
        </p:txBody>
      </p:sp>
      <p:sp>
        <p:nvSpPr>
          <p:cNvPr id="67" name="Rectangle 66"/>
          <p:cNvSpPr/>
          <p:nvPr/>
        </p:nvSpPr>
        <p:spPr>
          <a:xfrm>
            <a:off x="1421692" y="4782913"/>
            <a:ext cx="1649161" cy="1310985"/>
          </a:xfrm>
          <a:prstGeom prst="rect">
            <a:avLst/>
          </a:prstGeom>
          <a:solidFill>
            <a:srgbClr val="BAD80A"/>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Java</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9" name="Rectangle 68"/>
          <p:cNvSpPr/>
          <p:nvPr/>
        </p:nvSpPr>
        <p:spPr>
          <a:xfrm>
            <a:off x="3148204" y="4782913"/>
            <a:ext cx="1129971" cy="1310985"/>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C/C++</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Rectangle 69"/>
          <p:cNvSpPr/>
          <p:nvPr/>
        </p:nvSpPr>
        <p:spPr>
          <a:xfrm>
            <a:off x="4358376" y="4782913"/>
            <a:ext cx="1715393" cy="1310985"/>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PHP</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Rectangle 75"/>
          <p:cNvSpPr/>
          <p:nvPr/>
        </p:nvSpPr>
        <p:spPr>
          <a:xfrm>
            <a:off x="224247" y="4782913"/>
            <a:ext cx="1129971" cy="1310985"/>
          </a:xfrm>
          <a:prstGeom prst="rect">
            <a:avLst/>
          </a:prstGeom>
          <a:solidFill>
            <a:srgbClr val="00BCF2"/>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a:t>
            </a:r>
          </a:p>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VB.NET</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9" name="Rectangle 78"/>
          <p:cNvSpPr/>
          <p:nvPr/>
        </p:nvSpPr>
        <p:spPr>
          <a:xfrm>
            <a:off x="8543763" y="4782913"/>
            <a:ext cx="1654892" cy="1310985"/>
          </a:xfrm>
          <a:prstGeom prst="rect">
            <a:avLst/>
          </a:prstGeom>
          <a:solidFill>
            <a:srgbClr val="004B1C"/>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Python</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Rectangle 82"/>
          <p:cNvSpPr/>
          <p:nvPr/>
        </p:nvSpPr>
        <p:spPr>
          <a:xfrm>
            <a:off x="6154559" y="4782913"/>
            <a:ext cx="2318169" cy="1310985"/>
          </a:xfrm>
          <a:prstGeom prst="rect">
            <a:avLst/>
          </a:prstGeom>
          <a:solidFill>
            <a:srgbClr val="00205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JavaScript</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Rectangle 84"/>
          <p:cNvSpPr/>
          <p:nvPr/>
        </p:nvSpPr>
        <p:spPr>
          <a:xfrm>
            <a:off x="10272853" y="4782913"/>
            <a:ext cx="1652227" cy="1310985"/>
          </a:xfrm>
          <a:prstGeom prst="rect">
            <a:avLst/>
          </a:prstGeom>
          <a:solidFill>
            <a:srgbClr val="FF8C00"/>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Ruby</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 name="Group 9"/>
          <p:cNvGrpSpPr/>
          <p:nvPr/>
        </p:nvGrpSpPr>
        <p:grpSpPr>
          <a:xfrm>
            <a:off x="224247" y="1993494"/>
            <a:ext cx="11700622" cy="971523"/>
            <a:chOff x="224247" y="1307150"/>
            <a:chExt cx="11700622" cy="971523"/>
          </a:xfrm>
        </p:grpSpPr>
        <p:sp>
          <p:nvSpPr>
            <p:cNvPr id="77" name="Rectangle 76"/>
            <p:cNvSpPr/>
            <p:nvPr/>
          </p:nvSpPr>
          <p:spPr>
            <a:xfrm>
              <a:off x="224247" y="1307150"/>
              <a:ext cx="11700622" cy="971523"/>
            </a:xfrm>
            <a:prstGeom prst="rect">
              <a:avLst/>
            </a:prstGeom>
            <a:solidFill>
              <a:srgbClr val="0078D7"/>
            </a:solidFill>
            <a:ln w="12700" cap="flat" cmpd="sng" algn="ctr">
              <a:noFill/>
              <a:prstDash val="solid"/>
              <a:miter lim="800000"/>
            </a:ln>
            <a:effectLst/>
          </p:spPr>
          <p:txBody>
            <a:bodyPr wrap="square" rtlCol="0" anchor="ctr">
              <a:noAutofit/>
            </a:bodyPr>
            <a:lstStyle/>
            <a:p>
              <a:pPr algn="ctr" defTabSz="896386">
                <a:defRPr/>
              </a:pPr>
              <a:r>
                <a:rPr lang="en-US" sz="2400" kern="0" dirty="0">
                  <a:solidFill>
                    <a:srgbClr val="FFFFFF"/>
                  </a:solidFill>
                  <a:latin typeface="+mj-lt"/>
                  <a:ea typeface="Times New Roman" panose="02020603050405020304" pitchFamily="18" charset="0"/>
                </a:rPr>
                <a:t>SQL Server             Azure SQL DB           </a:t>
              </a:r>
              <a:r>
                <a:rPr lang="en-US" sz="2400" kern="0" dirty="0">
                  <a:solidFill>
                    <a:srgbClr val="FFFFFF"/>
                  </a:solidFill>
                  <a:ea typeface="Times New Roman" panose="02020603050405020304" pitchFamily="18" charset="0"/>
                </a:rPr>
                <a:t>  	</a:t>
              </a:r>
              <a:r>
                <a:rPr lang="en-US" sz="2400" kern="0" dirty="0">
                  <a:solidFill>
                    <a:srgbClr val="FFFFFF"/>
                  </a:solidFill>
                  <a:latin typeface="+mj-lt"/>
                  <a:ea typeface="Times New Roman" panose="02020603050405020304" pitchFamily="18" charset="0"/>
                </a:rPr>
                <a:t>Azure SQL DW</a:t>
              </a:r>
              <a:endParaRPr lang="en-US" sz="2400" kern="0" dirty="0">
                <a:solidFill>
                  <a:prstClr val="white"/>
                </a:solidFill>
                <a:latin typeface="+mj-lt"/>
                <a:ea typeface="Times New Roman" panose="02020603050405020304" pitchFamily="18" charset="0"/>
              </a:endParaRPr>
            </a:p>
          </p:txBody>
        </p:sp>
        <p:sp>
          <p:nvSpPr>
            <p:cNvPr id="63" name="Freeform 62"/>
            <p:cNvSpPr/>
            <p:nvPr/>
          </p:nvSpPr>
          <p:spPr bwMode="auto">
            <a:xfrm>
              <a:off x="1483905" y="1537559"/>
              <a:ext cx="398194" cy="51070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TextBox 63"/>
            <p:cNvSpPr txBox="1"/>
            <p:nvPr/>
          </p:nvSpPr>
          <p:spPr>
            <a:xfrm>
              <a:off x="3948587" y="1537559"/>
              <a:ext cx="531230" cy="582352"/>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8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5" name="Freeform 124"/>
            <p:cNvSpPr/>
            <p:nvPr/>
          </p:nvSpPr>
          <p:spPr bwMode="auto">
            <a:xfrm flipH="1">
              <a:off x="7154534" y="1538051"/>
              <a:ext cx="608049" cy="58136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grpSp>
      <p:sp>
        <p:nvSpPr>
          <p:cNvPr id="66" name="Rectangle 65"/>
          <p:cNvSpPr/>
          <p:nvPr/>
        </p:nvSpPr>
        <p:spPr>
          <a:xfrm>
            <a:off x="1421692" y="3047163"/>
            <a:ext cx="1649161" cy="1664802"/>
          </a:xfrm>
          <a:prstGeom prst="rect">
            <a:avLst/>
          </a:prstGeom>
          <a:solidFill>
            <a:srgbClr val="BAD80A"/>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JDBC</a:t>
            </a:r>
            <a:endParaRPr lang="en-US" sz="1400" kern="0" dirty="0">
              <a:solidFill>
                <a:prstClr val="white"/>
              </a:solidFill>
              <a:ea typeface="Times New Roman" panose="02020603050405020304" pitchFamily="18" charset="0"/>
            </a:endParaRPr>
          </a:p>
        </p:txBody>
      </p:sp>
      <p:sp>
        <p:nvSpPr>
          <p:cNvPr id="68" name="Rectangle 67"/>
          <p:cNvSpPr/>
          <p:nvPr/>
        </p:nvSpPr>
        <p:spPr>
          <a:xfrm>
            <a:off x="3147308" y="3047163"/>
            <a:ext cx="1129971" cy="1664802"/>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ODBC</a:t>
            </a:r>
            <a:endParaRPr lang="en-US" sz="1400" kern="0" dirty="0">
              <a:solidFill>
                <a:prstClr val="white"/>
              </a:solidFill>
              <a:ea typeface="Times New Roman" panose="02020603050405020304" pitchFamily="18" charset="0"/>
            </a:endParaRPr>
          </a:p>
        </p:txBody>
      </p:sp>
      <p:sp>
        <p:nvSpPr>
          <p:cNvPr id="71" name="Rectangle 70"/>
          <p:cNvSpPr/>
          <p:nvPr/>
        </p:nvSpPr>
        <p:spPr>
          <a:xfrm>
            <a:off x="4354556" y="3933634"/>
            <a:ext cx="816619" cy="778332"/>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ODBC</a:t>
            </a:r>
            <a:endParaRPr lang="en-US" sz="1400" kern="0" dirty="0">
              <a:solidFill>
                <a:prstClr val="white"/>
              </a:solidFill>
              <a:ea typeface="Times New Roman" panose="02020603050405020304" pitchFamily="18" charset="0"/>
            </a:endParaRPr>
          </a:p>
        </p:txBody>
      </p:sp>
      <p:sp>
        <p:nvSpPr>
          <p:cNvPr id="72" name="Rectangle 71"/>
          <p:cNvSpPr/>
          <p:nvPr/>
        </p:nvSpPr>
        <p:spPr>
          <a:xfrm>
            <a:off x="6152314" y="3047163"/>
            <a:ext cx="778636" cy="790782"/>
          </a:xfrm>
          <a:prstGeom prst="rect">
            <a:avLst/>
          </a:prstGeom>
          <a:solidFill>
            <a:srgbClr val="002050"/>
          </a:solidFill>
          <a:ln w="12700" cap="flat" cmpd="sng" algn="ctr">
            <a:noFill/>
            <a:prstDash val="solid"/>
            <a:miter lim="800000"/>
          </a:ln>
          <a:effectLst/>
        </p:spPr>
        <p:txBody>
          <a:bodyPr lIns="44821" rIns="44821" rtlCol="0" anchor="ctr"/>
          <a:lstStyle/>
          <a:p>
            <a:pPr algn="ctr" defTabSz="896386">
              <a:defRPr/>
            </a:pPr>
            <a:r>
              <a:rPr lang="en-US" sz="1400" kern="0" dirty="0">
                <a:solidFill>
                  <a:srgbClr val="FFFFFF"/>
                </a:solidFill>
                <a:ea typeface="Times New Roman" panose="02020603050405020304" pitchFamily="18" charset="0"/>
              </a:rPr>
              <a:t>Node.js Driver</a:t>
            </a:r>
            <a:endParaRPr lang="en-US" sz="1400" kern="0" dirty="0">
              <a:solidFill>
                <a:prstClr val="white"/>
              </a:solidFill>
              <a:ea typeface="Times New Roman" panose="02020603050405020304" pitchFamily="18" charset="0"/>
            </a:endParaRPr>
          </a:p>
        </p:txBody>
      </p:sp>
      <p:sp>
        <p:nvSpPr>
          <p:cNvPr id="73" name="Rectangle 72"/>
          <p:cNvSpPr/>
          <p:nvPr/>
        </p:nvSpPr>
        <p:spPr>
          <a:xfrm>
            <a:off x="4354556" y="3047163"/>
            <a:ext cx="816619" cy="790782"/>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PHP Driver</a:t>
            </a:r>
            <a:endParaRPr lang="en-US" sz="1400" kern="0" dirty="0">
              <a:solidFill>
                <a:prstClr val="white"/>
              </a:solidFill>
              <a:ea typeface="Times New Roman" panose="02020603050405020304" pitchFamily="18" charset="0"/>
            </a:endParaRPr>
          </a:p>
        </p:txBody>
      </p:sp>
      <p:sp>
        <p:nvSpPr>
          <p:cNvPr id="75" name="Rectangle 74"/>
          <p:cNvSpPr/>
          <p:nvPr/>
        </p:nvSpPr>
        <p:spPr>
          <a:xfrm>
            <a:off x="224247" y="3047163"/>
            <a:ext cx="1129971" cy="1664802"/>
          </a:xfrm>
          <a:prstGeom prst="rect">
            <a:avLst/>
          </a:prstGeom>
          <a:solidFill>
            <a:srgbClr val="00BCF2"/>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ADO.NET</a:t>
            </a:r>
            <a:endParaRPr lang="en-US" sz="1400" kern="0" dirty="0">
              <a:solidFill>
                <a:prstClr val="white"/>
              </a:solidFill>
              <a:ea typeface="Times New Roman" panose="02020603050405020304" pitchFamily="18" charset="0"/>
            </a:endParaRPr>
          </a:p>
        </p:txBody>
      </p:sp>
      <p:sp>
        <p:nvSpPr>
          <p:cNvPr id="78" name="Rectangle 77"/>
          <p:cNvSpPr/>
          <p:nvPr/>
        </p:nvSpPr>
        <p:spPr>
          <a:xfrm>
            <a:off x="8543764" y="3933634"/>
            <a:ext cx="1654681" cy="778331"/>
          </a:xfrm>
          <a:prstGeom prst="rect">
            <a:avLst/>
          </a:prstGeom>
          <a:solidFill>
            <a:srgbClr val="FFB900"/>
          </a:solidFill>
          <a:ln w="12700" cap="flat" cmpd="sng" algn="ctr">
            <a:noFill/>
            <a:prstDash val="solid"/>
            <a:miter lim="800000"/>
          </a:ln>
          <a:effectLst/>
        </p:spPr>
        <p:txBody>
          <a:bodyPr wrap="square" rtlCol="0" anchor="ctr">
            <a:noAutofit/>
          </a:bodyPr>
          <a:lstStyle/>
          <a:p>
            <a:pPr algn="ctr" defTabSz="896386">
              <a:defRPr/>
            </a:pPr>
            <a:r>
              <a:rPr lang="en-US" sz="1400" kern="0" dirty="0" err="1">
                <a:solidFill>
                  <a:srgbClr val="FFFFFF"/>
                </a:solidFill>
                <a:ea typeface="Times New Roman" panose="02020603050405020304" pitchFamily="18" charset="0"/>
              </a:rPr>
              <a:t>FreeTDS</a:t>
            </a:r>
            <a:endParaRPr lang="en-US" sz="1400" kern="0" dirty="0">
              <a:solidFill>
                <a:prstClr val="white"/>
              </a:solidFill>
              <a:ea typeface="Times New Roman" panose="02020603050405020304" pitchFamily="18" charset="0"/>
            </a:endParaRPr>
          </a:p>
        </p:txBody>
      </p:sp>
      <p:sp>
        <p:nvSpPr>
          <p:cNvPr id="80" name="Rectangle 79"/>
          <p:cNvSpPr/>
          <p:nvPr/>
        </p:nvSpPr>
        <p:spPr>
          <a:xfrm>
            <a:off x="9412479" y="3047162"/>
            <a:ext cx="786176" cy="376444"/>
          </a:xfrm>
          <a:prstGeom prst="rect">
            <a:avLst/>
          </a:prstGeom>
          <a:solidFill>
            <a:srgbClr val="004B1C"/>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ea typeface="Times New Roman" panose="02020603050405020304" pitchFamily="18" charset="0"/>
              </a:rPr>
              <a:t>Django</a:t>
            </a:r>
            <a:endParaRPr lang="en-US" sz="1400" kern="0" dirty="0">
              <a:solidFill>
                <a:prstClr val="white"/>
              </a:solidFill>
              <a:ea typeface="Times New Roman" panose="02020603050405020304" pitchFamily="18" charset="0"/>
            </a:endParaRPr>
          </a:p>
        </p:txBody>
      </p:sp>
      <p:sp>
        <p:nvSpPr>
          <p:cNvPr id="81" name="Rectangle 80"/>
          <p:cNvSpPr/>
          <p:nvPr/>
        </p:nvSpPr>
        <p:spPr>
          <a:xfrm>
            <a:off x="8543763" y="3047163"/>
            <a:ext cx="785967" cy="798855"/>
          </a:xfrm>
          <a:prstGeom prst="rect">
            <a:avLst/>
          </a:prstGeom>
          <a:solidFill>
            <a:srgbClr val="004B1C"/>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Pymssql</a:t>
            </a:r>
            <a:endParaRPr lang="en-US" sz="1400" kern="0" dirty="0">
              <a:solidFill>
                <a:prstClr val="white"/>
              </a:solidFill>
              <a:ea typeface="Calibri" panose="020F0502020204030204" pitchFamily="34" charset="0"/>
              <a:cs typeface="Times New Roman" panose="02020603050405020304" pitchFamily="18" charset="0"/>
            </a:endParaRPr>
          </a:p>
        </p:txBody>
      </p:sp>
      <p:sp>
        <p:nvSpPr>
          <p:cNvPr id="82" name="Rectangle 81"/>
          <p:cNvSpPr/>
          <p:nvPr/>
        </p:nvSpPr>
        <p:spPr>
          <a:xfrm>
            <a:off x="7021016" y="3047163"/>
            <a:ext cx="1451711" cy="1664802"/>
          </a:xfrm>
          <a:prstGeom prst="rect">
            <a:avLst/>
          </a:prstGeom>
          <a:solidFill>
            <a:srgbClr val="00205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Tedious Node.js Driver</a:t>
            </a:r>
            <a:endParaRPr lang="en-US" sz="1400" kern="0" dirty="0">
              <a:solidFill>
                <a:prstClr val="white"/>
              </a:solidFill>
              <a:ea typeface="Times New Roman" panose="02020603050405020304" pitchFamily="18" charset="0"/>
            </a:endParaRPr>
          </a:p>
        </p:txBody>
      </p:sp>
      <p:sp>
        <p:nvSpPr>
          <p:cNvPr id="84" name="Rectangle 83"/>
          <p:cNvSpPr/>
          <p:nvPr/>
        </p:nvSpPr>
        <p:spPr>
          <a:xfrm>
            <a:off x="10272853" y="3933633"/>
            <a:ext cx="1652016" cy="778331"/>
          </a:xfrm>
          <a:prstGeom prst="rect">
            <a:avLst/>
          </a:prstGeom>
          <a:solidFill>
            <a:srgbClr val="FFB900"/>
          </a:solidFill>
          <a:ln w="12700" cap="flat" cmpd="sng" algn="ctr">
            <a:noFill/>
            <a:prstDash val="solid"/>
            <a:miter lim="800000"/>
          </a:ln>
          <a:effectLst/>
        </p:spPr>
        <p:txBody>
          <a:bodyPr wrap="square" rtlCol="0" anchor="ctr">
            <a:noAutofit/>
          </a:bodyPr>
          <a:lstStyle/>
          <a:p>
            <a:pPr algn="ctr" defTabSz="896386">
              <a:defRPr/>
            </a:pPr>
            <a:r>
              <a:rPr lang="en-US" sz="1400" kern="0" dirty="0" err="1">
                <a:solidFill>
                  <a:srgbClr val="FFFFFF"/>
                </a:solidFill>
                <a:ea typeface="Times New Roman" panose="02020603050405020304" pitchFamily="18" charset="0"/>
              </a:rPr>
              <a:t>FreeTDS</a:t>
            </a:r>
            <a:endParaRPr lang="en-US" sz="1400" kern="0" dirty="0">
              <a:solidFill>
                <a:prstClr val="white"/>
              </a:solidFill>
              <a:ea typeface="Times New Roman" panose="02020603050405020304" pitchFamily="18" charset="0"/>
            </a:endParaRPr>
          </a:p>
        </p:txBody>
      </p:sp>
      <p:sp>
        <p:nvSpPr>
          <p:cNvPr id="88" name="Rectangle 87"/>
          <p:cNvSpPr/>
          <p:nvPr/>
        </p:nvSpPr>
        <p:spPr>
          <a:xfrm>
            <a:off x="6152314" y="3933633"/>
            <a:ext cx="778636" cy="778332"/>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a:solidFill>
                  <a:srgbClr val="FFFFFF"/>
                </a:solidFill>
                <a:ea typeface="Times New Roman" panose="02020603050405020304" pitchFamily="18" charset="0"/>
              </a:rPr>
              <a:t>ODBC</a:t>
            </a:r>
            <a:endParaRPr lang="en-US" sz="1400" kern="0">
              <a:solidFill>
                <a:prstClr val="white"/>
              </a:solidFill>
              <a:ea typeface="Times New Roman" panose="02020603050405020304" pitchFamily="18" charset="0"/>
            </a:endParaRPr>
          </a:p>
        </p:txBody>
      </p:sp>
      <p:sp>
        <p:nvSpPr>
          <p:cNvPr id="90" name="Rectangle 89"/>
          <p:cNvSpPr/>
          <p:nvPr/>
        </p:nvSpPr>
        <p:spPr>
          <a:xfrm>
            <a:off x="5257151" y="3933634"/>
            <a:ext cx="816619" cy="778332"/>
          </a:xfrm>
          <a:prstGeom prst="rect">
            <a:avLst/>
          </a:prstGeom>
          <a:solidFill>
            <a:srgbClr val="FFB900"/>
          </a:solidFill>
          <a:ln w="12700" cap="flat" cmpd="sng" algn="ctr">
            <a:noFill/>
            <a:prstDash val="solid"/>
            <a:miter lim="800000"/>
          </a:ln>
          <a:effectLst/>
        </p:spPr>
        <p:txBody>
          <a:bodyPr lIns="44821" rIns="44821" rtlCol="0" anchor="ctr"/>
          <a:lstStyle/>
          <a:p>
            <a:pPr algn="ctr" defTabSz="896386">
              <a:defRPr/>
            </a:pPr>
            <a:r>
              <a:rPr lang="en-US" sz="1400" kern="0" dirty="0" err="1">
                <a:solidFill>
                  <a:srgbClr val="FFFFFF"/>
                </a:solidFill>
                <a:ea typeface="Times New Roman" panose="02020603050405020304" pitchFamily="18" charset="0"/>
              </a:rPr>
              <a:t>FreeTDS</a:t>
            </a:r>
            <a:endParaRPr lang="en-US" sz="1400" kern="0" dirty="0">
              <a:solidFill>
                <a:prstClr val="white"/>
              </a:solidFill>
              <a:ea typeface="Times New Roman" panose="02020603050405020304" pitchFamily="18" charset="0"/>
            </a:endParaRPr>
          </a:p>
        </p:txBody>
      </p:sp>
      <p:sp>
        <p:nvSpPr>
          <p:cNvPr id="91" name="Rectangle 90"/>
          <p:cNvSpPr/>
          <p:nvPr/>
        </p:nvSpPr>
        <p:spPr>
          <a:xfrm>
            <a:off x="5257151" y="3047163"/>
            <a:ext cx="816619" cy="790782"/>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1400" kern="0" dirty="0" err="1">
                <a:solidFill>
                  <a:srgbClr val="FFFFFF"/>
                </a:solidFill>
                <a:ea typeface="Times New Roman" panose="02020603050405020304" pitchFamily="18" charset="0"/>
              </a:rPr>
              <a:t>db</a:t>
            </a:r>
            <a:r>
              <a:rPr lang="en-US" sz="1400" kern="0" dirty="0">
                <a:solidFill>
                  <a:srgbClr val="FFFFFF"/>
                </a:solidFill>
                <a:ea typeface="Times New Roman" panose="02020603050405020304" pitchFamily="18" charset="0"/>
              </a:rPr>
              <a:t>-lib</a:t>
            </a:r>
            <a:endParaRPr lang="en-US" sz="1400" kern="0" dirty="0">
              <a:solidFill>
                <a:prstClr val="white"/>
              </a:solidFill>
              <a:ea typeface="Times New Roman" panose="02020603050405020304" pitchFamily="18" charset="0"/>
            </a:endParaRPr>
          </a:p>
        </p:txBody>
      </p:sp>
      <p:sp>
        <p:nvSpPr>
          <p:cNvPr id="130" name="Rectangle 129"/>
          <p:cNvSpPr/>
          <p:nvPr/>
        </p:nvSpPr>
        <p:spPr>
          <a:xfrm>
            <a:off x="9412479" y="3463364"/>
            <a:ext cx="785966" cy="371702"/>
          </a:xfrm>
          <a:prstGeom prst="rect">
            <a:avLst/>
          </a:prstGeom>
          <a:solidFill>
            <a:srgbClr val="004B1C"/>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Pymssql</a:t>
            </a:r>
            <a:endParaRPr lang="en-US" sz="1400" kern="0" dirty="0">
              <a:solidFill>
                <a:prstClr val="white"/>
              </a:solidFill>
              <a:ea typeface="Calibri" panose="020F0502020204030204" pitchFamily="34" charset="0"/>
              <a:cs typeface="Times New Roman" panose="02020603050405020304" pitchFamily="18" charset="0"/>
            </a:endParaRPr>
          </a:p>
        </p:txBody>
      </p:sp>
      <p:sp>
        <p:nvSpPr>
          <p:cNvPr id="131" name="Rectangle 130"/>
          <p:cNvSpPr/>
          <p:nvPr/>
        </p:nvSpPr>
        <p:spPr>
          <a:xfrm>
            <a:off x="11138904" y="3047162"/>
            <a:ext cx="785966" cy="376444"/>
          </a:xfrm>
          <a:prstGeom prst="rect">
            <a:avLst/>
          </a:prstGeom>
          <a:solidFill>
            <a:srgbClr val="FF8C00"/>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ea typeface="Times New Roman" panose="02020603050405020304" pitchFamily="18" charset="0"/>
              </a:rPr>
              <a:t>Rails</a:t>
            </a:r>
            <a:endParaRPr lang="en-US" sz="1400" kern="0" dirty="0">
              <a:solidFill>
                <a:prstClr val="white"/>
              </a:solidFill>
              <a:ea typeface="Times New Roman" panose="02020603050405020304" pitchFamily="18" charset="0"/>
            </a:endParaRPr>
          </a:p>
        </p:txBody>
      </p:sp>
      <p:sp>
        <p:nvSpPr>
          <p:cNvPr id="132" name="Rectangle 131"/>
          <p:cNvSpPr/>
          <p:nvPr/>
        </p:nvSpPr>
        <p:spPr>
          <a:xfrm>
            <a:off x="10270188" y="3047163"/>
            <a:ext cx="785967" cy="798855"/>
          </a:xfrm>
          <a:prstGeom prst="rect">
            <a:avLst/>
          </a:prstGeom>
          <a:solidFill>
            <a:srgbClr val="FF8C00"/>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TinyTDS</a:t>
            </a:r>
            <a:endParaRPr lang="en-US" sz="1400" kern="0" dirty="0">
              <a:solidFill>
                <a:prstClr val="white"/>
              </a:solidFill>
              <a:ea typeface="Calibri" panose="020F0502020204030204" pitchFamily="34" charset="0"/>
              <a:cs typeface="Times New Roman" panose="02020603050405020304" pitchFamily="18" charset="0"/>
            </a:endParaRPr>
          </a:p>
        </p:txBody>
      </p:sp>
      <p:sp>
        <p:nvSpPr>
          <p:cNvPr id="133" name="Rectangle 132"/>
          <p:cNvSpPr/>
          <p:nvPr/>
        </p:nvSpPr>
        <p:spPr>
          <a:xfrm>
            <a:off x="11138904" y="3463364"/>
            <a:ext cx="785966" cy="371702"/>
          </a:xfrm>
          <a:prstGeom prst="rect">
            <a:avLst/>
          </a:prstGeom>
          <a:solidFill>
            <a:srgbClr val="FF8C00"/>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TinyTDS</a:t>
            </a:r>
            <a:endParaRPr lang="en-US" sz="1400" kern="0" dirty="0">
              <a:solidFill>
                <a:prstClr val="white"/>
              </a:solidFill>
              <a:ea typeface="Calibri" panose="020F0502020204030204" pitchFamily="34" charset="0"/>
              <a:cs typeface="Times New Roman" panose="02020603050405020304" pitchFamily="18" charset="0"/>
            </a:endParaRPr>
          </a:p>
        </p:txBody>
      </p:sp>
      <p:grpSp>
        <p:nvGrpSpPr>
          <p:cNvPr id="21" name="Group 20"/>
          <p:cNvGrpSpPr/>
          <p:nvPr/>
        </p:nvGrpSpPr>
        <p:grpSpPr>
          <a:xfrm>
            <a:off x="224247" y="6174585"/>
            <a:ext cx="1129971" cy="463890"/>
            <a:chOff x="224247" y="5736435"/>
            <a:chExt cx="1129971" cy="463890"/>
          </a:xfrm>
        </p:grpSpPr>
        <p:sp>
          <p:nvSpPr>
            <p:cNvPr id="7" name="Rectangle 6"/>
            <p:cNvSpPr/>
            <p:nvPr/>
          </p:nvSpPr>
          <p:spPr bwMode="auto">
            <a:xfrm>
              <a:off x="224247" y="5736435"/>
              <a:ext cx="1129971"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3" name="Freeform 142"/>
            <p:cNvSpPr>
              <a:spLocks noChangeAspect="1" noEditPoints="1"/>
            </p:cNvSpPr>
            <p:nvPr/>
          </p:nvSpPr>
          <p:spPr bwMode="black">
            <a:xfrm>
              <a:off x="655539" y="583522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15" name="Group 14"/>
          <p:cNvGrpSpPr/>
          <p:nvPr/>
        </p:nvGrpSpPr>
        <p:grpSpPr>
          <a:xfrm>
            <a:off x="4354556" y="6174585"/>
            <a:ext cx="823734" cy="463890"/>
            <a:chOff x="4354556" y="5736435"/>
            <a:chExt cx="823734" cy="463890"/>
          </a:xfrm>
        </p:grpSpPr>
        <p:sp>
          <p:nvSpPr>
            <p:cNvPr id="137" name="Rectangle 136"/>
            <p:cNvSpPr/>
            <p:nvPr/>
          </p:nvSpPr>
          <p:spPr bwMode="auto">
            <a:xfrm>
              <a:off x="4354556" y="5736435"/>
              <a:ext cx="823734"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Freeform 145"/>
            <p:cNvSpPr>
              <a:spLocks noChangeAspect="1" noEditPoints="1"/>
            </p:cNvSpPr>
            <p:nvPr/>
          </p:nvSpPr>
          <p:spPr bwMode="black">
            <a:xfrm>
              <a:off x="4625285" y="583522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17" name="Group 16"/>
          <p:cNvGrpSpPr/>
          <p:nvPr/>
        </p:nvGrpSpPr>
        <p:grpSpPr>
          <a:xfrm>
            <a:off x="6152314" y="6174584"/>
            <a:ext cx="778636" cy="463890"/>
            <a:chOff x="6152314" y="5736434"/>
            <a:chExt cx="778636" cy="463890"/>
          </a:xfrm>
        </p:grpSpPr>
        <p:sp>
          <p:nvSpPr>
            <p:cNvPr id="141" name="Rectangle 140"/>
            <p:cNvSpPr/>
            <p:nvPr/>
          </p:nvSpPr>
          <p:spPr bwMode="auto">
            <a:xfrm>
              <a:off x="6152314" y="5736434"/>
              <a:ext cx="778636"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Freeform 146"/>
            <p:cNvSpPr>
              <a:spLocks noChangeAspect="1" noEditPoints="1"/>
            </p:cNvSpPr>
            <p:nvPr/>
          </p:nvSpPr>
          <p:spPr bwMode="black">
            <a:xfrm>
              <a:off x="6411310" y="583522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9" name="Group 8"/>
          <p:cNvGrpSpPr/>
          <p:nvPr/>
        </p:nvGrpSpPr>
        <p:grpSpPr>
          <a:xfrm>
            <a:off x="1421693" y="6174585"/>
            <a:ext cx="1646755" cy="463890"/>
            <a:chOff x="1421693" y="6174585"/>
            <a:chExt cx="1646755" cy="463890"/>
          </a:xfrm>
        </p:grpSpPr>
        <p:sp>
          <p:nvSpPr>
            <p:cNvPr id="135" name="Rectangle 134"/>
            <p:cNvSpPr/>
            <p:nvPr/>
          </p:nvSpPr>
          <p:spPr bwMode="auto">
            <a:xfrm>
              <a:off x="1421693" y="6174585"/>
              <a:ext cx="1646755"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4" name="Freeform 143"/>
            <p:cNvSpPr>
              <a:spLocks noChangeAspect="1" noEditPoints="1"/>
            </p:cNvSpPr>
            <p:nvPr/>
          </p:nvSpPr>
          <p:spPr bwMode="black">
            <a:xfrm>
              <a:off x="1683002"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1" name="Freeform 160"/>
            <p:cNvSpPr>
              <a:spLocks/>
            </p:cNvSpPr>
            <p:nvPr/>
          </p:nvSpPr>
          <p:spPr bwMode="auto">
            <a:xfrm>
              <a:off x="2534949"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6467" y="6245534"/>
              <a:ext cx="272402" cy="318908"/>
            </a:xfrm>
            <a:prstGeom prst="rect">
              <a:avLst/>
            </a:prstGeom>
          </p:spPr>
        </p:pic>
      </p:grpSp>
      <p:grpSp>
        <p:nvGrpSpPr>
          <p:cNvPr id="8" name="Group 7"/>
          <p:cNvGrpSpPr/>
          <p:nvPr/>
        </p:nvGrpSpPr>
        <p:grpSpPr>
          <a:xfrm>
            <a:off x="3147308" y="6174585"/>
            <a:ext cx="1113496" cy="463890"/>
            <a:chOff x="3147308" y="6174585"/>
            <a:chExt cx="1113496" cy="463890"/>
          </a:xfrm>
        </p:grpSpPr>
        <p:sp>
          <p:nvSpPr>
            <p:cNvPr id="136" name="Rectangle 135"/>
            <p:cNvSpPr/>
            <p:nvPr/>
          </p:nvSpPr>
          <p:spPr bwMode="auto">
            <a:xfrm>
              <a:off x="3147308" y="6174585"/>
              <a:ext cx="1113496"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5" name="Freeform 144"/>
            <p:cNvSpPr>
              <a:spLocks noChangeAspect="1" noEditPoints="1"/>
            </p:cNvSpPr>
            <p:nvPr/>
          </p:nvSpPr>
          <p:spPr bwMode="black">
            <a:xfrm>
              <a:off x="3349704"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276" y="6245534"/>
              <a:ext cx="272402" cy="318908"/>
            </a:xfrm>
            <a:prstGeom prst="rect">
              <a:avLst/>
            </a:prstGeom>
          </p:spPr>
        </p:pic>
      </p:grpSp>
      <p:grpSp>
        <p:nvGrpSpPr>
          <p:cNvPr id="3" name="Group 2"/>
          <p:cNvGrpSpPr/>
          <p:nvPr/>
        </p:nvGrpSpPr>
        <p:grpSpPr>
          <a:xfrm>
            <a:off x="5257151" y="6174584"/>
            <a:ext cx="816619" cy="463890"/>
            <a:chOff x="5257151" y="6174584"/>
            <a:chExt cx="816619" cy="463890"/>
          </a:xfrm>
        </p:grpSpPr>
        <p:sp>
          <p:nvSpPr>
            <p:cNvPr id="142" name="Rectangle 141"/>
            <p:cNvSpPr/>
            <p:nvPr/>
          </p:nvSpPr>
          <p:spPr bwMode="auto">
            <a:xfrm>
              <a:off x="5257151" y="6174584"/>
              <a:ext cx="816619"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259" y="6245534"/>
              <a:ext cx="272402" cy="318908"/>
            </a:xfrm>
            <a:prstGeom prst="rect">
              <a:avLst/>
            </a:prstGeom>
          </p:spPr>
        </p:pic>
      </p:grpSp>
      <p:grpSp>
        <p:nvGrpSpPr>
          <p:cNvPr id="4" name="Group 3"/>
          <p:cNvGrpSpPr/>
          <p:nvPr/>
        </p:nvGrpSpPr>
        <p:grpSpPr>
          <a:xfrm>
            <a:off x="7021016" y="6174585"/>
            <a:ext cx="1451000" cy="463890"/>
            <a:chOff x="7021016" y="6174585"/>
            <a:chExt cx="1451000" cy="463890"/>
          </a:xfrm>
        </p:grpSpPr>
        <p:sp>
          <p:nvSpPr>
            <p:cNvPr id="138" name="Rectangle 137"/>
            <p:cNvSpPr/>
            <p:nvPr/>
          </p:nvSpPr>
          <p:spPr bwMode="auto">
            <a:xfrm>
              <a:off x="7021016" y="6174585"/>
              <a:ext cx="1451000"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9" name="Freeform 148"/>
            <p:cNvSpPr>
              <a:spLocks noChangeAspect="1" noEditPoints="1"/>
            </p:cNvSpPr>
            <p:nvPr/>
          </p:nvSpPr>
          <p:spPr bwMode="black">
            <a:xfrm>
              <a:off x="7191173"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2" name="Freeform 161"/>
            <p:cNvSpPr>
              <a:spLocks/>
            </p:cNvSpPr>
            <p:nvPr/>
          </p:nvSpPr>
          <p:spPr bwMode="auto">
            <a:xfrm>
              <a:off x="8053324"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315" y="6245534"/>
              <a:ext cx="272402" cy="318908"/>
            </a:xfrm>
            <a:prstGeom prst="rect">
              <a:avLst/>
            </a:prstGeom>
          </p:spPr>
        </p:pic>
      </p:grpSp>
      <p:grpSp>
        <p:nvGrpSpPr>
          <p:cNvPr id="5" name="Group 4"/>
          <p:cNvGrpSpPr/>
          <p:nvPr/>
        </p:nvGrpSpPr>
        <p:grpSpPr>
          <a:xfrm>
            <a:off x="8543762" y="6174585"/>
            <a:ext cx="1654681" cy="463890"/>
            <a:chOff x="8543762" y="6174585"/>
            <a:chExt cx="1654681" cy="463890"/>
          </a:xfrm>
        </p:grpSpPr>
        <p:sp>
          <p:nvSpPr>
            <p:cNvPr id="139" name="Rectangle 138"/>
            <p:cNvSpPr/>
            <p:nvPr/>
          </p:nvSpPr>
          <p:spPr bwMode="auto">
            <a:xfrm>
              <a:off x="8543762" y="6174585"/>
              <a:ext cx="1654681"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0" name="Freeform 149"/>
            <p:cNvSpPr>
              <a:spLocks noChangeAspect="1" noEditPoints="1"/>
            </p:cNvSpPr>
            <p:nvPr/>
          </p:nvSpPr>
          <p:spPr bwMode="black">
            <a:xfrm>
              <a:off x="8813838"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3" name="Freeform 162"/>
            <p:cNvSpPr>
              <a:spLocks/>
            </p:cNvSpPr>
            <p:nvPr/>
          </p:nvSpPr>
          <p:spPr bwMode="auto">
            <a:xfrm>
              <a:off x="9660981"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4901" y="6245534"/>
              <a:ext cx="272402" cy="318908"/>
            </a:xfrm>
            <a:prstGeom prst="rect">
              <a:avLst/>
            </a:prstGeom>
          </p:spPr>
        </p:pic>
      </p:grpSp>
      <p:grpSp>
        <p:nvGrpSpPr>
          <p:cNvPr id="6" name="Group 5"/>
          <p:cNvGrpSpPr/>
          <p:nvPr/>
        </p:nvGrpSpPr>
        <p:grpSpPr>
          <a:xfrm>
            <a:off x="10270189" y="6174585"/>
            <a:ext cx="1654680" cy="463890"/>
            <a:chOff x="10270189" y="6174585"/>
            <a:chExt cx="1654680" cy="463890"/>
          </a:xfrm>
        </p:grpSpPr>
        <p:sp>
          <p:nvSpPr>
            <p:cNvPr id="140" name="Rectangle 139"/>
            <p:cNvSpPr/>
            <p:nvPr/>
          </p:nvSpPr>
          <p:spPr bwMode="auto">
            <a:xfrm>
              <a:off x="10270189" y="6174585"/>
              <a:ext cx="1654680"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1" name="Freeform 150"/>
            <p:cNvSpPr>
              <a:spLocks noChangeAspect="1" noEditPoints="1"/>
            </p:cNvSpPr>
            <p:nvPr/>
          </p:nvSpPr>
          <p:spPr bwMode="black">
            <a:xfrm>
              <a:off x="10529479"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4" name="Freeform 163"/>
            <p:cNvSpPr>
              <a:spLocks/>
            </p:cNvSpPr>
            <p:nvPr/>
          </p:nvSpPr>
          <p:spPr bwMode="auto">
            <a:xfrm>
              <a:off x="11398194"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1328" y="6245534"/>
              <a:ext cx="272402" cy="318908"/>
            </a:xfrm>
            <a:prstGeom prst="rect">
              <a:avLst/>
            </a:prstGeom>
          </p:spPr>
        </p:pic>
      </p:grpSp>
    </p:spTree>
    <p:extLst>
      <p:ext uri="{BB962C8B-B14F-4D97-AF65-F5344CB8AC3E}">
        <p14:creationId xmlns:p14="http://schemas.microsoft.com/office/powerpoint/2010/main" val="88155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3"/>
          <p:cNvSpPr>
            <a:spLocks noChangeAspect="1"/>
          </p:cNvSpPr>
          <p:nvPr/>
        </p:nvSpPr>
        <p:spPr bwMode="auto">
          <a:xfrm>
            <a:off x="579606" y="3193534"/>
            <a:ext cx="1957702" cy="125497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3" name="Freeform 32"/>
          <p:cNvSpPr>
            <a:spLocks noChangeAspect="1"/>
          </p:cNvSpPr>
          <p:nvPr/>
        </p:nvSpPr>
        <p:spPr bwMode="auto">
          <a:xfrm flipH="1">
            <a:off x="1676356" y="3491412"/>
            <a:ext cx="4018596" cy="1682999"/>
          </a:xfrm>
          <a:custGeom>
            <a:avLst/>
            <a:gdLst>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3494407 w 6988814"/>
              <a:gd name="connsiteY10" fmla="*/ 2925679 h 2926484"/>
              <a:gd name="connsiteX11" fmla="*/ 3510138 w 6988814"/>
              <a:gd name="connsiteY11" fmla="*/ 2926484 h 2926484"/>
              <a:gd name="connsiteX12" fmla="*/ 6488096 w 6988814"/>
              <a:gd name="connsiteY12" fmla="*/ 2926484 h 2926484"/>
              <a:gd name="connsiteX13" fmla="*/ 6988814 w 6988814"/>
              <a:gd name="connsiteY13" fmla="*/ 2416657 h 2926484"/>
              <a:gd name="connsiteX14" fmla="*/ 6611079 w 6988814"/>
              <a:gd name="connsiteY14" fmla="*/ 1933200 h 2926484"/>
              <a:gd name="connsiteX15" fmla="*/ 6022515 w 6988814"/>
              <a:gd name="connsiteY15" fmla="*/ 1476113 h 2926484"/>
              <a:gd name="connsiteX16" fmla="*/ 4950802 w 6988814"/>
              <a:gd name="connsiteY16" fmla="*/ 456458 h 2926484"/>
              <a:gd name="connsiteX17" fmla="*/ 4503305 w 6988814"/>
              <a:gd name="connsiteY17" fmla="*/ 553802 h 2926484"/>
              <a:gd name="connsiteX18" fmla="*/ 4485079 w 6988814"/>
              <a:gd name="connsiteY18" fmla="*/ 563704 h 2926484"/>
              <a:gd name="connsiteX19" fmla="*/ 4378568 w 6988814"/>
              <a:gd name="connsiteY19" fmla="*/ 615309 h 2926484"/>
              <a:gd name="connsiteX20" fmla="*/ 3403484 w 6988814"/>
              <a:gd name="connsiteY20"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3494407 w 6988814"/>
              <a:gd name="connsiteY10" fmla="*/ 2925679 h 2926484"/>
              <a:gd name="connsiteX11" fmla="*/ 6488096 w 6988814"/>
              <a:gd name="connsiteY11" fmla="*/ 2926484 h 2926484"/>
              <a:gd name="connsiteX12" fmla="*/ 6988814 w 6988814"/>
              <a:gd name="connsiteY12" fmla="*/ 2416657 h 2926484"/>
              <a:gd name="connsiteX13" fmla="*/ 6611079 w 6988814"/>
              <a:gd name="connsiteY13" fmla="*/ 1933200 h 2926484"/>
              <a:gd name="connsiteX14" fmla="*/ 6022515 w 6988814"/>
              <a:gd name="connsiteY14" fmla="*/ 1476113 h 2926484"/>
              <a:gd name="connsiteX15" fmla="*/ 4950802 w 6988814"/>
              <a:gd name="connsiteY15" fmla="*/ 456458 h 2926484"/>
              <a:gd name="connsiteX16" fmla="*/ 4503305 w 6988814"/>
              <a:gd name="connsiteY16" fmla="*/ 553802 h 2926484"/>
              <a:gd name="connsiteX17" fmla="*/ 4485079 w 6988814"/>
              <a:gd name="connsiteY17" fmla="*/ 563704 h 2926484"/>
              <a:gd name="connsiteX18" fmla="*/ 4378568 w 6988814"/>
              <a:gd name="connsiteY18" fmla="*/ 615309 h 2926484"/>
              <a:gd name="connsiteX19" fmla="*/ 3403484 w 6988814"/>
              <a:gd name="connsiteY19"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6488096 w 6988814"/>
              <a:gd name="connsiteY10" fmla="*/ 2926484 h 2926484"/>
              <a:gd name="connsiteX11" fmla="*/ 6988814 w 6988814"/>
              <a:gd name="connsiteY11" fmla="*/ 2416657 h 2926484"/>
              <a:gd name="connsiteX12" fmla="*/ 6611079 w 6988814"/>
              <a:gd name="connsiteY12" fmla="*/ 1933200 h 2926484"/>
              <a:gd name="connsiteX13" fmla="*/ 6022515 w 6988814"/>
              <a:gd name="connsiteY13" fmla="*/ 1476113 h 2926484"/>
              <a:gd name="connsiteX14" fmla="*/ 4950802 w 6988814"/>
              <a:gd name="connsiteY14" fmla="*/ 456458 h 2926484"/>
              <a:gd name="connsiteX15" fmla="*/ 4503305 w 6988814"/>
              <a:gd name="connsiteY15" fmla="*/ 553802 h 2926484"/>
              <a:gd name="connsiteX16" fmla="*/ 4485079 w 6988814"/>
              <a:gd name="connsiteY16" fmla="*/ 563704 h 2926484"/>
              <a:gd name="connsiteX17" fmla="*/ 4378568 w 6988814"/>
              <a:gd name="connsiteY17" fmla="*/ 615309 h 2926484"/>
              <a:gd name="connsiteX18" fmla="*/ 3403484 w 6988814"/>
              <a:gd name="connsiteY18"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6488096 w 6988814"/>
              <a:gd name="connsiteY9" fmla="*/ 2926484 h 2926484"/>
              <a:gd name="connsiteX10" fmla="*/ 6988814 w 6988814"/>
              <a:gd name="connsiteY10" fmla="*/ 2416657 h 2926484"/>
              <a:gd name="connsiteX11" fmla="*/ 6611079 w 6988814"/>
              <a:gd name="connsiteY11" fmla="*/ 1933200 h 2926484"/>
              <a:gd name="connsiteX12" fmla="*/ 6022515 w 6988814"/>
              <a:gd name="connsiteY12" fmla="*/ 1476113 h 2926484"/>
              <a:gd name="connsiteX13" fmla="*/ 4950802 w 6988814"/>
              <a:gd name="connsiteY13" fmla="*/ 456458 h 2926484"/>
              <a:gd name="connsiteX14" fmla="*/ 4503305 w 6988814"/>
              <a:gd name="connsiteY14" fmla="*/ 553802 h 2926484"/>
              <a:gd name="connsiteX15" fmla="*/ 4485079 w 6988814"/>
              <a:gd name="connsiteY15" fmla="*/ 563704 h 2926484"/>
              <a:gd name="connsiteX16" fmla="*/ 4378568 w 6988814"/>
              <a:gd name="connsiteY16" fmla="*/ 615309 h 2926484"/>
              <a:gd name="connsiteX17" fmla="*/ 3403484 w 6988814"/>
              <a:gd name="connsiteY17" fmla="*/ 0 h 292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88814" h="2926484">
                <a:moveTo>
                  <a:pt x="3403484" y="0"/>
                </a:moveTo>
                <a:cubicBezTo>
                  <a:pt x="3046613" y="0"/>
                  <a:pt x="2727487" y="178550"/>
                  <a:pt x="2531894" y="449808"/>
                </a:cubicBezTo>
                <a:lnTo>
                  <a:pt x="2473404" y="549273"/>
                </a:lnTo>
                <a:lnTo>
                  <a:pt x="2343549" y="500684"/>
                </a:lnTo>
                <a:cubicBezTo>
                  <a:pt x="2246096" y="471841"/>
                  <a:pt x="2143426" y="456458"/>
                  <a:pt x="2038012" y="456458"/>
                </a:cubicBezTo>
                <a:cubicBezTo>
                  <a:pt x="1467018" y="456458"/>
                  <a:pt x="992653" y="913545"/>
                  <a:pt x="966299" y="1476113"/>
                </a:cubicBezTo>
                <a:cubicBezTo>
                  <a:pt x="702763" y="1511274"/>
                  <a:pt x="483150" y="1687076"/>
                  <a:pt x="377735" y="1933200"/>
                </a:cubicBezTo>
                <a:cubicBezTo>
                  <a:pt x="158122" y="1985940"/>
                  <a:pt x="0" y="2179323"/>
                  <a:pt x="0" y="2416657"/>
                </a:cubicBezTo>
                <a:cubicBezTo>
                  <a:pt x="0" y="2697941"/>
                  <a:pt x="228398" y="2926484"/>
                  <a:pt x="500719" y="2926484"/>
                </a:cubicBezTo>
                <a:lnTo>
                  <a:pt x="6488096" y="2926484"/>
                </a:lnTo>
                <a:cubicBezTo>
                  <a:pt x="6760416" y="2926484"/>
                  <a:pt x="6988814" y="2697941"/>
                  <a:pt x="6988814" y="2416657"/>
                </a:cubicBezTo>
                <a:cubicBezTo>
                  <a:pt x="6988814" y="2179323"/>
                  <a:pt x="6830693" y="1985940"/>
                  <a:pt x="6611079" y="1933200"/>
                </a:cubicBezTo>
                <a:cubicBezTo>
                  <a:pt x="6505665" y="1687076"/>
                  <a:pt x="6286051" y="1511274"/>
                  <a:pt x="6022515" y="1476113"/>
                </a:cubicBezTo>
                <a:cubicBezTo>
                  <a:pt x="5996162" y="913545"/>
                  <a:pt x="5521797" y="456458"/>
                  <a:pt x="4950802" y="456458"/>
                </a:cubicBezTo>
                <a:cubicBezTo>
                  <a:pt x="4792680" y="456458"/>
                  <a:pt x="4640735" y="491069"/>
                  <a:pt x="4503305" y="553802"/>
                </a:cubicBezTo>
                <a:lnTo>
                  <a:pt x="4485079" y="563704"/>
                </a:lnTo>
                <a:lnTo>
                  <a:pt x="4378568" y="615309"/>
                </a:lnTo>
                <a:cubicBezTo>
                  <a:pt x="4202877" y="246124"/>
                  <a:pt x="3825142" y="0"/>
                  <a:pt x="3403484" y="0"/>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333333"/>
              </a:solidFill>
              <a:latin typeface="Segoe UI"/>
            </a:endParaRPr>
          </a:p>
        </p:txBody>
      </p:sp>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Threat and anomaly detection</a:t>
            </a:r>
            <a:br>
              <a:rPr lang="en-US" sz="5400" dirty="0">
                <a:latin typeface="Segoe UI Light" panose="020B0502040204020203" pitchFamily="34" charset="0"/>
                <a:cs typeface="Segoe UI Light" panose="020B0502040204020203" pitchFamily="34" charset="0"/>
              </a:rPr>
            </a:br>
            <a:r>
              <a:rPr lang="en-US" sz="4000" dirty="0">
                <a:solidFill>
                  <a:srgbClr val="0078D7"/>
                </a:solidFill>
                <a:latin typeface="Segoe UI Light" panose="020B0502040204020203" pitchFamily="34" charset="0"/>
                <a:cs typeface="Segoe UI Light" panose="020B0502040204020203" pitchFamily="34" charset="0"/>
              </a:rPr>
              <a:t>Machine learning algorithms </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4" name="Content Placeholder 2"/>
          <p:cNvSpPr>
            <a:spLocks noGrp="1"/>
          </p:cNvSpPr>
          <p:nvPr>
            <p:ph type="body" sz="quarter" idx="11"/>
          </p:nvPr>
        </p:nvSpPr>
        <p:spPr>
          <a:xfrm>
            <a:off x="7457932" y="1956555"/>
            <a:ext cx="4159302" cy="3434786"/>
          </a:xfrm>
        </p:spPr>
        <p:txBody>
          <a:bodyPr/>
          <a:lstStyle/>
          <a:p>
            <a:pPr marL="228600" indent="-228600">
              <a:spcBef>
                <a:spcPts val="1800"/>
              </a:spcBef>
              <a:buSzPct val="100000"/>
            </a:pPr>
            <a:r>
              <a:rPr lang="en-US" sz="2400" dirty="0">
                <a:latin typeface="Segoe UI Light" panose="020B0502040204020203" pitchFamily="34" charset="0"/>
                <a:cs typeface="Segoe UI Light" panose="020B0502040204020203" pitchFamily="34" charset="0"/>
              </a:rPr>
              <a:t>Configurable threat detection policy </a:t>
            </a:r>
          </a:p>
          <a:p>
            <a:pPr marL="228600" indent="-228600">
              <a:spcBef>
                <a:spcPts val="1800"/>
              </a:spcBef>
              <a:buSzPct val="100000"/>
            </a:pPr>
            <a:r>
              <a:rPr lang="en-US" sz="2400" dirty="0">
                <a:latin typeface="Segoe UI Light" panose="020B0502040204020203" pitchFamily="34" charset="0"/>
                <a:cs typeface="Segoe UI Light" panose="020B0502040204020203" pitchFamily="34" charset="0"/>
              </a:rPr>
              <a:t>Built-in behavioral analysis</a:t>
            </a:r>
          </a:p>
          <a:p>
            <a:pPr marL="228600" indent="-228600">
              <a:spcBef>
                <a:spcPts val="1800"/>
              </a:spcBef>
              <a:buSzPct val="100000"/>
            </a:pPr>
            <a:r>
              <a:rPr lang="en-US" sz="2400" dirty="0">
                <a:latin typeface="Segoe UI Light" panose="020B0502040204020203" pitchFamily="34" charset="0"/>
                <a:cs typeface="Segoe UI Light" panose="020B0502040204020203" pitchFamily="34" charset="0"/>
              </a:rPr>
              <a:t>Real-time alerts</a:t>
            </a:r>
          </a:p>
          <a:p>
            <a:pPr marL="228600" indent="-228600">
              <a:spcBef>
                <a:spcPts val="1800"/>
              </a:spcBef>
              <a:buSzPct val="100000"/>
            </a:pPr>
            <a:r>
              <a:rPr lang="en-US" sz="2400" dirty="0" err="1">
                <a:latin typeface="Segoe UI Light" panose="020B0502040204020203" pitchFamily="34" charset="0"/>
                <a:cs typeface="Segoe UI Light" panose="020B0502040204020203" pitchFamily="34" charset="0"/>
              </a:rPr>
              <a:t>Explorable</a:t>
            </a:r>
            <a:r>
              <a:rPr lang="en-US" sz="2400" dirty="0">
                <a:latin typeface="Segoe UI Light" panose="020B0502040204020203" pitchFamily="34" charset="0"/>
                <a:cs typeface="Segoe UI Light" panose="020B0502040204020203" pitchFamily="34" charset="0"/>
              </a:rPr>
              <a:t> audit log</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Unusual patterns are detected and fixed</a:t>
            </a:r>
          </a:p>
        </p:txBody>
      </p:sp>
      <p:sp>
        <p:nvSpPr>
          <p:cNvPr id="39" name="TextBox 38"/>
          <p:cNvSpPr txBox="1"/>
          <p:nvPr/>
        </p:nvSpPr>
        <p:spPr>
          <a:xfrm>
            <a:off x="656602" y="4035613"/>
            <a:ext cx="1611554"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SQL threat detection</a:t>
            </a:r>
          </a:p>
        </p:txBody>
      </p:sp>
      <p:sp>
        <p:nvSpPr>
          <p:cNvPr id="40" name="TextBox 39"/>
          <p:cNvSpPr txBox="1"/>
          <p:nvPr/>
        </p:nvSpPr>
        <p:spPr>
          <a:xfrm>
            <a:off x="2058930" y="4718511"/>
            <a:ext cx="1636566"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Azure SQL Database</a:t>
            </a:r>
          </a:p>
        </p:txBody>
      </p:sp>
      <p:sp>
        <p:nvSpPr>
          <p:cNvPr id="35" name="Freeform 34"/>
          <p:cNvSpPr/>
          <p:nvPr/>
        </p:nvSpPr>
        <p:spPr bwMode="auto">
          <a:xfrm>
            <a:off x="4294664" y="4032931"/>
            <a:ext cx="699126" cy="69912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solidFill>
                <a:schemeClr val="bg1"/>
              </a:solidFill>
              <a:ea typeface="Segoe UI" pitchFamily="34" charset="0"/>
              <a:cs typeface="Segoe UI" pitchFamily="34" charset="0"/>
            </a:endParaRPr>
          </a:p>
        </p:txBody>
      </p:sp>
      <p:sp>
        <p:nvSpPr>
          <p:cNvPr id="41" name="TextBox 40"/>
          <p:cNvSpPr txBox="1"/>
          <p:nvPr/>
        </p:nvSpPr>
        <p:spPr>
          <a:xfrm>
            <a:off x="4140097" y="4718511"/>
            <a:ext cx="1008260"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Web app</a:t>
            </a:r>
          </a:p>
        </p:txBody>
      </p:sp>
      <p:cxnSp>
        <p:nvCxnSpPr>
          <p:cNvPr id="46" name="Straight Connector 45"/>
          <p:cNvCxnSpPr/>
          <p:nvPr/>
        </p:nvCxnSpPr>
        <p:spPr>
          <a:xfrm>
            <a:off x="3105693" y="4382591"/>
            <a:ext cx="1149145" cy="0"/>
          </a:xfrm>
          <a:prstGeom prst="line">
            <a:avLst/>
          </a:prstGeom>
          <a:ln w="952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8" name="Bent Arrow 57"/>
          <p:cNvSpPr/>
          <p:nvPr/>
        </p:nvSpPr>
        <p:spPr bwMode="auto">
          <a:xfrm rot="16200000">
            <a:off x="3904599" y="5291275"/>
            <a:ext cx="539767" cy="539932"/>
          </a:xfrm>
          <a:prstGeom prst="bentArrow">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Bent Arrow 58"/>
          <p:cNvSpPr/>
          <p:nvPr/>
        </p:nvSpPr>
        <p:spPr bwMode="auto">
          <a:xfrm rot="5400000" flipH="1">
            <a:off x="3061567" y="5291275"/>
            <a:ext cx="539767" cy="539932"/>
          </a:xfrm>
          <a:prstGeom prst="bentArrow">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 name="TextBox 65"/>
          <p:cNvSpPr txBox="1"/>
          <p:nvPr/>
        </p:nvSpPr>
        <p:spPr>
          <a:xfrm>
            <a:off x="1679717" y="6013469"/>
            <a:ext cx="1806191"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dirty="0">
                <a:ln>
                  <a:noFill/>
                </a:ln>
                <a:solidFill>
                  <a:srgbClr val="D83B01"/>
                </a:solidFill>
                <a:effectLst/>
                <a:uLnTx/>
                <a:uFillTx/>
              </a:rPr>
              <a:t>External </a:t>
            </a:r>
            <a:r>
              <a:rPr lang="en-US" sz="1200" kern="0" noProof="0" dirty="0">
                <a:solidFill>
                  <a:srgbClr val="D83B01"/>
                </a:solidFill>
              </a:rPr>
              <a:t>a</a:t>
            </a:r>
            <a:r>
              <a:rPr kumimoji="0" lang="en-US" sz="1200" u="none" strike="noStrike" kern="0" cap="none" spc="0" normalizeH="0" baseline="0" noProof="0" dirty="0">
                <a:ln>
                  <a:noFill/>
                </a:ln>
                <a:solidFill>
                  <a:srgbClr val="D83B01"/>
                </a:solidFill>
                <a:effectLst/>
                <a:uLnTx/>
                <a:uFillTx/>
              </a:rPr>
              <a:t>ttacker</a:t>
            </a:r>
            <a:r>
              <a:rPr kumimoji="0" lang="en-US" sz="1200" u="none" strike="noStrike" kern="0" cap="none" spc="0" normalizeH="0" noProof="0" dirty="0">
                <a:ln>
                  <a:noFill/>
                </a:ln>
                <a:solidFill>
                  <a:srgbClr val="D83B01"/>
                </a:solidFill>
                <a:effectLst/>
                <a:uLnTx/>
                <a:uFillTx/>
              </a:rPr>
              <a:t> / malicious insider</a:t>
            </a:r>
            <a:r>
              <a:rPr kumimoji="0" lang="en-US" sz="1200" u="none" strike="noStrike" kern="0" cap="none" spc="0" normalizeH="0" baseline="0" noProof="0" dirty="0">
                <a:ln>
                  <a:noFill/>
                </a:ln>
                <a:solidFill>
                  <a:srgbClr val="D83B01"/>
                </a:solidFill>
                <a:effectLst/>
                <a:uLnTx/>
                <a:uFillTx/>
              </a:rPr>
              <a:t> </a:t>
            </a:r>
          </a:p>
        </p:txBody>
      </p:sp>
      <p:sp>
        <p:nvSpPr>
          <p:cNvPr id="67" name="TextBox 66"/>
          <p:cNvSpPr txBox="1"/>
          <p:nvPr/>
        </p:nvSpPr>
        <p:spPr>
          <a:xfrm>
            <a:off x="3925067" y="6013469"/>
            <a:ext cx="1963172"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chemeClr val="tx2"/>
                </a:solidFill>
              </a:rPr>
              <a:t>End user experiencing errors &amp; issues</a:t>
            </a:r>
            <a:endParaRPr kumimoji="0" lang="en-US" sz="1200" u="none" strike="noStrike" kern="0" cap="none" spc="0" normalizeH="0" baseline="0" noProof="0" dirty="0">
              <a:ln>
                <a:noFill/>
              </a:ln>
              <a:solidFill>
                <a:schemeClr val="tx2"/>
              </a:solidFill>
              <a:effectLst/>
              <a:uLnTx/>
              <a:uFillTx/>
            </a:endParaRPr>
          </a:p>
        </p:txBody>
      </p:sp>
      <p:cxnSp>
        <p:nvCxnSpPr>
          <p:cNvPr id="29" name="Straight Connector 28"/>
          <p:cNvCxnSpPr>
            <a:endCxn id="27" idx="1"/>
          </p:cNvCxnSpPr>
          <p:nvPr/>
        </p:nvCxnSpPr>
        <p:spPr>
          <a:xfrm flipV="1">
            <a:off x="3144068" y="3827739"/>
            <a:ext cx="2102302" cy="405356"/>
          </a:xfrm>
          <a:prstGeom prst="line">
            <a:avLst/>
          </a:prstGeom>
          <a:ln w="9525">
            <a:solidFill>
              <a:srgbClr val="00509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223914" y="3474114"/>
            <a:ext cx="475988" cy="535824"/>
            <a:chOff x="1078282" y="2611596"/>
            <a:chExt cx="363788" cy="409518"/>
          </a:xfrm>
        </p:grpSpPr>
        <p:sp>
          <p:nvSpPr>
            <p:cNvPr id="7" name="Rectangle 6"/>
            <p:cNvSpPr/>
            <p:nvPr/>
          </p:nvSpPr>
          <p:spPr bwMode="auto">
            <a:xfrm>
              <a:off x="1168400" y="2699657"/>
              <a:ext cx="177800" cy="24674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Freeform 35"/>
            <p:cNvSpPr>
              <a:spLocks noChangeAspect="1"/>
            </p:cNvSpPr>
            <p:nvPr/>
          </p:nvSpPr>
          <p:spPr bwMode="auto">
            <a:xfrm>
              <a:off x="1078282" y="2611596"/>
              <a:ext cx="363788" cy="409518"/>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1" normalizeH="0" baseline="0" noProof="0" dirty="0" err="1">
                <a:ln>
                  <a:noFill/>
                </a:ln>
                <a:solidFill>
                  <a:schemeClr val="bg1"/>
                </a:solidFill>
                <a:effectLst/>
                <a:uLnTx/>
                <a:uFillTx/>
                <a:latin typeface="Segoe UI Semilight"/>
                <a:ea typeface="Segoe UI" pitchFamily="34" charset="0"/>
                <a:cs typeface="Segoe UI" pitchFamily="34" charset="0"/>
              </a:endParaRPr>
            </a:p>
          </p:txBody>
        </p:sp>
      </p:grpSp>
      <p:cxnSp>
        <p:nvCxnSpPr>
          <p:cNvPr id="43" name="Straight Connector 42"/>
          <p:cNvCxnSpPr>
            <a:stCxn id="34" idx="31"/>
          </p:cNvCxnSpPr>
          <p:nvPr/>
        </p:nvCxnSpPr>
        <p:spPr>
          <a:xfrm flipH="1" flipV="1">
            <a:off x="1690014" y="3790056"/>
            <a:ext cx="1021935" cy="549987"/>
          </a:xfrm>
          <a:prstGeom prst="line">
            <a:avLst/>
          </a:prstGeom>
          <a:ln w="9525">
            <a:solidFill>
              <a:srgbClr val="92D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bwMode="auto">
          <a:xfrm>
            <a:off x="2607930" y="4026197"/>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TextBox 36"/>
          <p:cNvSpPr txBox="1"/>
          <p:nvPr/>
        </p:nvSpPr>
        <p:spPr>
          <a:xfrm>
            <a:off x="2518387" y="2735237"/>
            <a:ext cx="2408030" cy="258532"/>
          </a:xfrm>
          <a:prstGeom prst="rect">
            <a:avLst/>
          </a:prstGeom>
          <a:noFill/>
        </p:spPr>
        <p:txBody>
          <a:bodyPr wrap="none" lIns="91440" tIns="45720" rIns="91440" bIns="45720"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dirty="0">
                <a:ln>
                  <a:noFill/>
                </a:ln>
                <a:solidFill>
                  <a:srgbClr val="D83B01"/>
                </a:solidFill>
                <a:effectLst/>
                <a:uLnTx/>
                <a:uFillTx/>
              </a:rPr>
              <a:t>Real-time threat alerts to admins</a:t>
            </a:r>
            <a:endParaRPr kumimoji="0" lang="en-US" sz="900" b="0" i="0" u="none" strike="noStrike" kern="0" cap="none" spc="0" normalizeH="0" baseline="0" noProof="0" dirty="0">
              <a:ln>
                <a:noFill/>
              </a:ln>
              <a:solidFill>
                <a:srgbClr val="D83B01"/>
              </a:solidFill>
              <a:effectLst/>
              <a:uLnTx/>
              <a:uFillTx/>
            </a:endParaRPr>
          </a:p>
        </p:txBody>
      </p:sp>
      <p:sp>
        <p:nvSpPr>
          <p:cNvPr id="38" name="Freeform 37"/>
          <p:cNvSpPr/>
          <p:nvPr/>
        </p:nvSpPr>
        <p:spPr>
          <a:xfrm>
            <a:off x="3797558" y="2080580"/>
            <a:ext cx="579302" cy="592110"/>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239" fontAlgn="auto">
              <a:spcBef>
                <a:spcPts val="0"/>
              </a:spcBef>
              <a:spcAft>
                <a:spcPts val="0"/>
              </a:spcAft>
            </a:pPr>
            <a:endParaRPr lang="en-IN" sz="1836">
              <a:solidFill>
                <a:prstClr val="white"/>
              </a:solidFill>
            </a:endParaRPr>
          </a:p>
        </p:txBody>
      </p:sp>
      <p:sp>
        <p:nvSpPr>
          <p:cNvPr id="19" name="Up Arrow 18"/>
          <p:cNvSpPr/>
          <p:nvPr/>
        </p:nvSpPr>
        <p:spPr bwMode="auto">
          <a:xfrm>
            <a:off x="3586020" y="3036645"/>
            <a:ext cx="272762" cy="336644"/>
          </a:xfrm>
          <a:prstGeom prst="upArrow">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Circular Arrow 44"/>
          <p:cNvSpPr/>
          <p:nvPr/>
        </p:nvSpPr>
        <p:spPr bwMode="auto">
          <a:xfrm rot="8884333">
            <a:off x="4890742" y="3891929"/>
            <a:ext cx="1498094" cy="1126638"/>
          </a:xfrm>
          <a:prstGeom prst="circularArrow">
            <a:avLst>
              <a:gd name="adj1" fmla="val 8240"/>
              <a:gd name="adj2" fmla="val 548385"/>
              <a:gd name="adj3" fmla="val 20947216"/>
              <a:gd name="adj4" fmla="val 12644593"/>
              <a:gd name="adj5" fmla="val 11072"/>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8" name="TextBox 47"/>
          <p:cNvSpPr txBox="1"/>
          <p:nvPr/>
        </p:nvSpPr>
        <p:spPr>
          <a:xfrm>
            <a:off x="5487182" y="4868748"/>
            <a:ext cx="1763146" cy="424732"/>
          </a:xfrm>
          <a:prstGeom prst="rect">
            <a:avLst/>
          </a:prstGeom>
          <a:noFill/>
        </p:spPr>
        <p:txBody>
          <a:bodyPr wrap="square" lIns="91440" tIns="45720" rIns="91440" bIns="45720"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dirty="0">
                <a:ln>
                  <a:noFill/>
                </a:ln>
                <a:solidFill>
                  <a:schemeClr val="tx2"/>
                </a:solidFill>
                <a:effectLst/>
                <a:uLnTx/>
                <a:uFillTx/>
              </a:rPr>
              <a:t>Real-time </a:t>
            </a:r>
            <a:br>
              <a:rPr kumimoji="0" lang="en-US" sz="1200" b="0" i="0" u="none" strike="noStrike" kern="0" cap="none" spc="0" normalizeH="0" baseline="0" noProof="0" dirty="0">
                <a:ln>
                  <a:noFill/>
                </a:ln>
                <a:solidFill>
                  <a:schemeClr val="tx2"/>
                </a:solidFill>
                <a:effectLst/>
                <a:uLnTx/>
                <a:uFillTx/>
              </a:rPr>
            </a:br>
            <a:r>
              <a:rPr kumimoji="0" lang="en-US" sz="1200" b="0" i="0" u="none" strike="noStrike" kern="0" cap="none" spc="0" normalizeH="0" baseline="0" noProof="0" dirty="0">
                <a:ln>
                  <a:noFill/>
                </a:ln>
                <a:solidFill>
                  <a:schemeClr val="tx2"/>
                </a:solidFill>
                <a:effectLst/>
                <a:uLnTx/>
                <a:uFillTx/>
              </a:rPr>
              <a:t>alerts to developers</a:t>
            </a:r>
            <a:endParaRPr kumimoji="0" lang="en-US" sz="900" b="0" i="0" u="none" strike="noStrike" kern="0" cap="none" spc="0" normalizeH="0" baseline="0" noProof="0" dirty="0">
              <a:ln>
                <a:noFill/>
              </a:ln>
              <a:solidFill>
                <a:schemeClr val="tx2"/>
              </a:solidFill>
              <a:effectLst/>
              <a:uLnTx/>
              <a:uFillTx/>
            </a:endParaRPr>
          </a:p>
        </p:txBody>
      </p:sp>
      <p:sp>
        <p:nvSpPr>
          <p:cNvPr id="51" name="Freeform 5"/>
          <p:cNvSpPr>
            <a:spLocks noEditPoints="1"/>
          </p:cNvSpPr>
          <p:nvPr/>
        </p:nvSpPr>
        <p:spPr bwMode="auto">
          <a:xfrm>
            <a:off x="3005766" y="2184279"/>
            <a:ext cx="583481" cy="483039"/>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Freeform 204"/>
          <p:cNvSpPr/>
          <p:nvPr/>
        </p:nvSpPr>
        <p:spPr>
          <a:xfrm>
            <a:off x="4550223" y="5283336"/>
            <a:ext cx="738939" cy="714964"/>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239" fontAlgn="auto">
              <a:spcBef>
                <a:spcPts val="0"/>
              </a:spcBef>
              <a:spcAft>
                <a:spcPts val="0"/>
              </a:spcAft>
            </a:pPr>
            <a:endParaRPr lang="en-IN" sz="1836" b="1">
              <a:solidFill>
                <a:prstClr val="white"/>
              </a:solidFill>
            </a:endParaRPr>
          </a:p>
        </p:txBody>
      </p:sp>
      <p:sp>
        <p:nvSpPr>
          <p:cNvPr id="71" name="Freeform: Shape 70"/>
          <p:cNvSpPr/>
          <p:nvPr/>
        </p:nvSpPr>
        <p:spPr bwMode="auto">
          <a:xfrm>
            <a:off x="2213342" y="5283336"/>
            <a:ext cx="738939" cy="714964"/>
          </a:xfrm>
          <a:custGeom>
            <a:avLst/>
            <a:gdLst>
              <a:gd name="connsiteX0" fmla="*/ 246286 w 525844"/>
              <a:gd name="connsiteY0" fmla="*/ 360693 h 508783"/>
              <a:gd name="connsiteX1" fmla="*/ 279718 w 525844"/>
              <a:gd name="connsiteY1" fmla="*/ 360693 h 508783"/>
              <a:gd name="connsiteX2" fmla="*/ 288576 w 525844"/>
              <a:gd name="connsiteY2" fmla="*/ 399705 h 508783"/>
              <a:gd name="connsiteX3" fmla="*/ 263002 w 525844"/>
              <a:gd name="connsiteY3" fmla="*/ 446798 h 508783"/>
              <a:gd name="connsiteX4" fmla="*/ 237428 w 525844"/>
              <a:gd name="connsiteY4" fmla="*/ 399705 h 508783"/>
              <a:gd name="connsiteX5" fmla="*/ 243000 w 525844"/>
              <a:gd name="connsiteY5" fmla="*/ 312213 h 508783"/>
              <a:gd name="connsiteX6" fmla="*/ 283004 w 525844"/>
              <a:gd name="connsiteY6" fmla="*/ 312213 h 508783"/>
              <a:gd name="connsiteX7" fmla="*/ 288576 w 525844"/>
              <a:gd name="connsiteY7" fmla="*/ 317807 h 508783"/>
              <a:gd name="connsiteX8" fmla="*/ 280433 w 525844"/>
              <a:gd name="connsiteY8" fmla="*/ 352660 h 508783"/>
              <a:gd name="connsiteX9" fmla="*/ 245287 w 525844"/>
              <a:gd name="connsiteY9" fmla="*/ 352660 h 508783"/>
              <a:gd name="connsiteX10" fmla="*/ 237429 w 525844"/>
              <a:gd name="connsiteY10" fmla="*/ 317807 h 508783"/>
              <a:gd name="connsiteX11" fmla="*/ 243000 w 525844"/>
              <a:gd name="connsiteY11" fmla="*/ 312213 h 508783"/>
              <a:gd name="connsiteX12" fmla="*/ 351968 w 525844"/>
              <a:gd name="connsiteY12" fmla="*/ 278218 h 508783"/>
              <a:gd name="connsiteX13" fmla="*/ 521727 w 525844"/>
              <a:gd name="connsiteY13" fmla="*/ 473822 h 508783"/>
              <a:gd name="connsiteX14" fmla="*/ 263737 w 525844"/>
              <a:gd name="connsiteY14" fmla="*/ 508779 h 508783"/>
              <a:gd name="connsiteX15" fmla="*/ 4276 w 525844"/>
              <a:gd name="connsiteY15" fmla="*/ 473822 h 508783"/>
              <a:gd name="connsiteX16" fmla="*/ 174035 w 525844"/>
              <a:gd name="connsiteY16" fmla="*/ 278219 h 508783"/>
              <a:gd name="connsiteX17" fmla="*/ 263002 w 525844"/>
              <a:gd name="connsiteY17" fmla="*/ 490281 h 508783"/>
              <a:gd name="connsiteX18" fmla="*/ 351968 w 525844"/>
              <a:gd name="connsiteY18" fmla="*/ 278218 h 508783"/>
              <a:gd name="connsiteX19" fmla="*/ 297848 w 525844"/>
              <a:gd name="connsiteY19" fmla="*/ 107722 h 508783"/>
              <a:gd name="connsiteX20" fmla="*/ 349509 w 525844"/>
              <a:gd name="connsiteY20" fmla="*/ 107722 h 508783"/>
              <a:gd name="connsiteX21" fmla="*/ 349509 w 525844"/>
              <a:gd name="connsiteY21" fmla="*/ 149062 h 508783"/>
              <a:gd name="connsiteX22" fmla="*/ 297848 w 525844"/>
              <a:gd name="connsiteY22" fmla="*/ 149062 h 508783"/>
              <a:gd name="connsiteX23" fmla="*/ 174243 w 525844"/>
              <a:gd name="connsiteY23" fmla="*/ 107722 h 508783"/>
              <a:gd name="connsiteX24" fmla="*/ 225904 w 525844"/>
              <a:gd name="connsiteY24" fmla="*/ 107722 h 508783"/>
              <a:gd name="connsiteX25" fmla="*/ 225904 w 525844"/>
              <a:gd name="connsiteY25" fmla="*/ 149062 h 508783"/>
              <a:gd name="connsiteX26" fmla="*/ 174243 w 525844"/>
              <a:gd name="connsiteY26" fmla="*/ 149062 h 508783"/>
              <a:gd name="connsiteX27" fmla="*/ 176497 w 525844"/>
              <a:gd name="connsiteY27" fmla="*/ 88908 h 508783"/>
              <a:gd name="connsiteX28" fmla="*/ 162301 w 525844"/>
              <a:gd name="connsiteY28" fmla="*/ 94812 h 508783"/>
              <a:gd name="connsiteX29" fmla="*/ 157914 w 525844"/>
              <a:gd name="connsiteY29" fmla="*/ 105444 h 508783"/>
              <a:gd name="connsiteX30" fmla="*/ 157914 w 525844"/>
              <a:gd name="connsiteY30" fmla="*/ 146923 h 508783"/>
              <a:gd name="connsiteX31" fmla="*/ 162301 w 525844"/>
              <a:gd name="connsiteY31" fmla="*/ 157555 h 508783"/>
              <a:gd name="connsiteX32" fmla="*/ 176497 w 525844"/>
              <a:gd name="connsiteY32" fmla="*/ 163458 h 508783"/>
              <a:gd name="connsiteX33" fmla="*/ 223804 w 525844"/>
              <a:gd name="connsiteY33" fmla="*/ 163458 h 508783"/>
              <a:gd name="connsiteX34" fmla="*/ 243882 w 525844"/>
              <a:gd name="connsiteY34" fmla="*/ 143302 h 508783"/>
              <a:gd name="connsiteX35" fmla="*/ 243882 w 525844"/>
              <a:gd name="connsiteY35" fmla="*/ 121190 h 508783"/>
              <a:gd name="connsiteX36" fmla="*/ 247501 w 525844"/>
              <a:gd name="connsiteY36" fmla="*/ 117275 h 508783"/>
              <a:gd name="connsiteX37" fmla="*/ 276620 w 525844"/>
              <a:gd name="connsiteY37" fmla="*/ 117151 h 508783"/>
              <a:gd name="connsiteX38" fmla="*/ 280469 w 525844"/>
              <a:gd name="connsiteY38" fmla="*/ 120852 h 508783"/>
              <a:gd name="connsiteX39" fmla="*/ 280469 w 525844"/>
              <a:gd name="connsiteY39" fmla="*/ 143302 h 508783"/>
              <a:gd name="connsiteX40" fmla="*/ 300547 w 525844"/>
              <a:gd name="connsiteY40" fmla="*/ 163458 h 508783"/>
              <a:gd name="connsiteX41" fmla="*/ 347853 w 525844"/>
              <a:gd name="connsiteY41" fmla="*/ 163458 h 508783"/>
              <a:gd name="connsiteX42" fmla="*/ 367931 w 525844"/>
              <a:gd name="connsiteY42" fmla="*/ 143302 h 508783"/>
              <a:gd name="connsiteX43" fmla="*/ 367931 w 525844"/>
              <a:gd name="connsiteY43" fmla="*/ 109065 h 508783"/>
              <a:gd name="connsiteX44" fmla="*/ 347853 w 525844"/>
              <a:gd name="connsiteY44" fmla="*/ 88908 h 508783"/>
              <a:gd name="connsiteX45" fmla="*/ 263003 w 525844"/>
              <a:gd name="connsiteY45" fmla="*/ 0 h 508783"/>
              <a:gd name="connsiteX46" fmla="*/ 395606 w 525844"/>
              <a:gd name="connsiteY46" fmla="*/ 133120 h 508783"/>
              <a:gd name="connsiteX47" fmla="*/ 263003 w 525844"/>
              <a:gd name="connsiteY47" fmla="*/ 266240 h 508783"/>
              <a:gd name="connsiteX48" fmla="*/ 130399 w 525844"/>
              <a:gd name="connsiteY48" fmla="*/ 133120 h 508783"/>
              <a:gd name="connsiteX49" fmla="*/ 263003 w 525844"/>
              <a:gd name="connsiteY49" fmla="*/ 0 h 5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5844" h="508783">
                <a:moveTo>
                  <a:pt x="246286" y="360693"/>
                </a:moveTo>
                <a:lnTo>
                  <a:pt x="279718" y="360693"/>
                </a:lnTo>
                <a:lnTo>
                  <a:pt x="288576" y="399705"/>
                </a:lnTo>
                <a:lnTo>
                  <a:pt x="263002" y="446798"/>
                </a:lnTo>
                <a:lnTo>
                  <a:pt x="237428" y="399705"/>
                </a:lnTo>
                <a:close/>
                <a:moveTo>
                  <a:pt x="243000" y="312213"/>
                </a:moveTo>
                <a:lnTo>
                  <a:pt x="283004" y="312213"/>
                </a:lnTo>
                <a:cubicBezTo>
                  <a:pt x="286081" y="312213"/>
                  <a:pt x="288576" y="314718"/>
                  <a:pt x="288576" y="317807"/>
                </a:cubicBezTo>
                <a:lnTo>
                  <a:pt x="280433" y="352660"/>
                </a:lnTo>
                <a:lnTo>
                  <a:pt x="245287" y="352660"/>
                </a:lnTo>
                <a:cubicBezTo>
                  <a:pt x="243406" y="345131"/>
                  <a:pt x="237429" y="324548"/>
                  <a:pt x="237429" y="317807"/>
                </a:cubicBezTo>
                <a:cubicBezTo>
                  <a:pt x="237429" y="314718"/>
                  <a:pt x="239923" y="312213"/>
                  <a:pt x="243000" y="312213"/>
                </a:cubicBezTo>
                <a:close/>
                <a:moveTo>
                  <a:pt x="351968" y="278218"/>
                </a:moveTo>
                <a:cubicBezTo>
                  <a:pt x="560596" y="330673"/>
                  <a:pt x="524619" y="461680"/>
                  <a:pt x="521727" y="473822"/>
                </a:cubicBezTo>
                <a:cubicBezTo>
                  <a:pt x="474009" y="492251"/>
                  <a:pt x="378276" y="509100"/>
                  <a:pt x="263737" y="508779"/>
                </a:cubicBezTo>
                <a:cubicBezTo>
                  <a:pt x="149197" y="508458"/>
                  <a:pt x="90333" y="491783"/>
                  <a:pt x="4276" y="473822"/>
                </a:cubicBezTo>
                <a:cubicBezTo>
                  <a:pt x="1016" y="456352"/>
                  <a:pt x="-34593" y="330674"/>
                  <a:pt x="174035" y="278219"/>
                </a:cubicBezTo>
                <a:cubicBezTo>
                  <a:pt x="204907" y="422327"/>
                  <a:pt x="246257" y="459166"/>
                  <a:pt x="263002" y="490281"/>
                </a:cubicBezTo>
                <a:cubicBezTo>
                  <a:pt x="278693" y="458676"/>
                  <a:pt x="313991" y="432371"/>
                  <a:pt x="351968" y="278218"/>
                </a:cubicBezTo>
                <a:close/>
                <a:moveTo>
                  <a:pt x="297848" y="107722"/>
                </a:moveTo>
                <a:lnTo>
                  <a:pt x="349509" y="107722"/>
                </a:lnTo>
                <a:lnTo>
                  <a:pt x="349509" y="149062"/>
                </a:lnTo>
                <a:lnTo>
                  <a:pt x="297848" y="149062"/>
                </a:lnTo>
                <a:close/>
                <a:moveTo>
                  <a:pt x="174243" y="107722"/>
                </a:moveTo>
                <a:lnTo>
                  <a:pt x="225904" y="107722"/>
                </a:lnTo>
                <a:lnTo>
                  <a:pt x="225904" y="149062"/>
                </a:lnTo>
                <a:lnTo>
                  <a:pt x="174243" y="149062"/>
                </a:lnTo>
                <a:close/>
                <a:moveTo>
                  <a:pt x="176497" y="88908"/>
                </a:moveTo>
                <a:cubicBezTo>
                  <a:pt x="170953" y="88908"/>
                  <a:pt x="165934" y="91164"/>
                  <a:pt x="162301" y="94812"/>
                </a:cubicBezTo>
                <a:lnTo>
                  <a:pt x="157914" y="105444"/>
                </a:lnTo>
                <a:lnTo>
                  <a:pt x="157914" y="146923"/>
                </a:lnTo>
                <a:lnTo>
                  <a:pt x="162301" y="157555"/>
                </a:lnTo>
                <a:cubicBezTo>
                  <a:pt x="165934" y="161202"/>
                  <a:pt x="170953" y="163458"/>
                  <a:pt x="176497" y="163458"/>
                </a:cubicBezTo>
                <a:lnTo>
                  <a:pt x="223804" y="163458"/>
                </a:lnTo>
                <a:cubicBezTo>
                  <a:pt x="234892" y="163458"/>
                  <a:pt x="243882" y="154434"/>
                  <a:pt x="243882" y="143302"/>
                </a:cubicBezTo>
                <a:lnTo>
                  <a:pt x="243882" y="121190"/>
                </a:lnTo>
                <a:lnTo>
                  <a:pt x="247501" y="117275"/>
                </a:lnTo>
                <a:cubicBezTo>
                  <a:pt x="255769" y="110056"/>
                  <a:pt x="267274" y="109635"/>
                  <a:pt x="276620" y="117151"/>
                </a:cubicBezTo>
                <a:lnTo>
                  <a:pt x="280469" y="120852"/>
                </a:lnTo>
                <a:lnTo>
                  <a:pt x="280469" y="143302"/>
                </a:lnTo>
                <a:cubicBezTo>
                  <a:pt x="280469" y="154434"/>
                  <a:pt x="289458" y="163458"/>
                  <a:pt x="300547" y="163458"/>
                </a:cubicBezTo>
                <a:lnTo>
                  <a:pt x="347853" y="163458"/>
                </a:lnTo>
                <a:cubicBezTo>
                  <a:pt x="358942" y="163458"/>
                  <a:pt x="367931" y="154434"/>
                  <a:pt x="367931" y="143302"/>
                </a:cubicBezTo>
                <a:lnTo>
                  <a:pt x="367931" y="109065"/>
                </a:lnTo>
                <a:cubicBezTo>
                  <a:pt x="367931" y="97933"/>
                  <a:pt x="358942" y="88908"/>
                  <a:pt x="347853" y="88908"/>
                </a:cubicBezTo>
                <a:close/>
                <a:moveTo>
                  <a:pt x="263003" y="0"/>
                </a:moveTo>
                <a:cubicBezTo>
                  <a:pt x="336237" y="0"/>
                  <a:pt x="395606" y="59600"/>
                  <a:pt x="395606" y="133120"/>
                </a:cubicBezTo>
                <a:cubicBezTo>
                  <a:pt x="395606" y="206640"/>
                  <a:pt x="336237" y="266240"/>
                  <a:pt x="263003" y="266240"/>
                </a:cubicBezTo>
                <a:cubicBezTo>
                  <a:pt x="189768" y="266240"/>
                  <a:pt x="130399" y="206640"/>
                  <a:pt x="130399" y="133120"/>
                </a:cubicBezTo>
                <a:cubicBezTo>
                  <a:pt x="130399" y="59600"/>
                  <a:pt x="189768" y="0"/>
                  <a:pt x="263003"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Freeform 23"/>
          <p:cNvSpPr>
            <a:spLocks noChangeAspect="1"/>
          </p:cNvSpPr>
          <p:nvPr/>
        </p:nvSpPr>
        <p:spPr bwMode="auto">
          <a:xfrm flipH="1">
            <a:off x="4716101" y="3193534"/>
            <a:ext cx="1957702" cy="125497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3" name="Group 2"/>
          <p:cNvGrpSpPr/>
          <p:nvPr/>
        </p:nvGrpSpPr>
        <p:grpSpPr>
          <a:xfrm>
            <a:off x="5246370" y="3569206"/>
            <a:ext cx="1493706" cy="517065"/>
            <a:chOff x="6147445" y="2912246"/>
            <a:chExt cx="1493706" cy="517065"/>
          </a:xfrm>
        </p:grpSpPr>
        <p:sp>
          <p:nvSpPr>
            <p:cNvPr id="27" name="TextBox 26"/>
            <p:cNvSpPr txBox="1"/>
            <p:nvPr/>
          </p:nvSpPr>
          <p:spPr>
            <a:xfrm>
              <a:off x="6147445" y="2912246"/>
              <a:ext cx="1493706" cy="5170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Machine </a:t>
              </a:r>
              <a:br>
                <a:rPr lang="en-US" sz="1200" dirty="0">
                  <a:solidFill>
                    <a:schemeClr val="bg1"/>
                  </a:solidFill>
                </a:rPr>
              </a:br>
              <a:r>
                <a:rPr lang="en-US" sz="1200" dirty="0">
                  <a:solidFill>
                    <a:schemeClr val="bg1"/>
                  </a:solidFill>
                </a:rPr>
                <a:t>Learning</a:t>
              </a:r>
            </a:p>
          </p:txBody>
        </p:sp>
        <p:sp>
          <p:nvSpPr>
            <p:cNvPr id="31" name="Freeform 30"/>
            <p:cNvSpPr/>
            <p:nvPr/>
          </p:nvSpPr>
          <p:spPr bwMode="auto">
            <a:xfrm>
              <a:off x="6202189" y="2955921"/>
              <a:ext cx="339991" cy="357842"/>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mj-lt"/>
                <a:ea typeface="Segoe UI" pitchFamily="34" charset="0"/>
                <a:cs typeface="Segoe UI" pitchFamily="34" charset="0"/>
              </a:endParaRPr>
            </a:p>
          </p:txBody>
        </p:sp>
      </p:grpSp>
      <p:sp>
        <p:nvSpPr>
          <p:cNvPr id="42" name="TextBox 41"/>
          <p:cNvSpPr txBox="1"/>
          <p:nvPr/>
        </p:nvSpPr>
        <p:spPr>
          <a:xfrm>
            <a:off x="5098903" y="4035613"/>
            <a:ext cx="1532901"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Anomaly detection</a:t>
            </a:r>
          </a:p>
        </p:txBody>
      </p:sp>
      <p:sp>
        <p:nvSpPr>
          <p:cNvPr id="47" name="Circular Arrow 46"/>
          <p:cNvSpPr/>
          <p:nvPr/>
        </p:nvSpPr>
        <p:spPr bwMode="auto">
          <a:xfrm rot="20573082">
            <a:off x="4336843" y="3052398"/>
            <a:ext cx="1529102" cy="1126638"/>
          </a:xfrm>
          <a:prstGeom prst="circularArrow">
            <a:avLst>
              <a:gd name="adj1" fmla="val 8240"/>
              <a:gd name="adj2" fmla="val 548385"/>
              <a:gd name="adj3" fmla="val 20947216"/>
              <a:gd name="adj4" fmla="val 11055367"/>
              <a:gd name="adj5" fmla="val 11072"/>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760066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Self-tuning performance</a:t>
            </a:r>
            <a:br>
              <a:rPr lang="en-US" sz="5400" dirty="0">
                <a:latin typeface="Segoe UI Light" panose="020B0502040204020203" pitchFamily="34" charset="0"/>
                <a:cs typeface="Segoe UI Light" panose="020B0502040204020203" pitchFamily="34" charset="0"/>
              </a:rPr>
            </a:br>
            <a:r>
              <a:rPr lang="en-US" sz="4000" dirty="0">
                <a:solidFill>
                  <a:srgbClr val="0078D7"/>
                </a:solidFill>
                <a:latin typeface="Segoe UI Light" panose="020B0502040204020203" pitchFamily="34" charset="0"/>
                <a:cs typeface="Segoe UI Light" panose="020B0502040204020203" pitchFamily="34" charset="0"/>
              </a:rPr>
              <a:t>Database Advisor</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4" name="Content Placeholder 2"/>
          <p:cNvSpPr>
            <a:spLocks noGrp="1"/>
          </p:cNvSpPr>
          <p:nvPr>
            <p:ph type="body" sz="quarter" idx="11"/>
          </p:nvPr>
        </p:nvSpPr>
        <p:spPr>
          <a:xfrm>
            <a:off x="7457932" y="1956555"/>
            <a:ext cx="4240082" cy="3536353"/>
          </a:xfrm>
        </p:spPr>
        <p:txBody>
          <a:bodyPr>
            <a:normAutofit/>
          </a:bodyPr>
          <a:lstStyle/>
          <a:p>
            <a:pPr marL="228600" indent="-228600">
              <a:spcBef>
                <a:spcPts val="1800"/>
              </a:spcBef>
              <a:buSzPct val="100000"/>
            </a:pPr>
            <a:r>
              <a:rPr lang="en-US" dirty="0">
                <a:latin typeface="Segoe UI Light" panose="020B0502040204020203" pitchFamily="34" charset="0"/>
                <a:cs typeface="Segoe UI Light" panose="020B0502040204020203" pitchFamily="34" charset="0"/>
              </a:rPr>
              <a:t>Continuously monitors query patterns and performance</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Manages indexes, tailored to the specific workload</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Tests and validates actions, reverts if impact negative</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Runs in full auto-mode, or in recommend/review mode</a:t>
            </a:r>
          </a:p>
        </p:txBody>
      </p:sp>
      <p:sp>
        <p:nvSpPr>
          <p:cNvPr id="5" name="Freeform 4"/>
          <p:cNvSpPr>
            <a:spLocks noChangeAspect="1"/>
          </p:cNvSpPr>
          <p:nvPr/>
        </p:nvSpPr>
        <p:spPr bwMode="auto">
          <a:xfrm flipH="1">
            <a:off x="3930689" y="2018901"/>
            <a:ext cx="2523569" cy="161771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9" name="Freeform 128"/>
          <p:cNvSpPr>
            <a:spLocks noChangeAspect="1"/>
          </p:cNvSpPr>
          <p:nvPr/>
        </p:nvSpPr>
        <p:spPr bwMode="auto">
          <a:xfrm flipH="1">
            <a:off x="1350921" y="2093709"/>
            <a:ext cx="3586066" cy="1980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ndParaRPr>
          </a:p>
        </p:txBody>
      </p:sp>
      <p:sp>
        <p:nvSpPr>
          <p:cNvPr id="15" name="TextBox 14"/>
          <p:cNvSpPr txBox="1"/>
          <p:nvPr/>
        </p:nvSpPr>
        <p:spPr>
          <a:xfrm>
            <a:off x="4788315" y="2421928"/>
            <a:ext cx="1290564" cy="52322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Tuning algorithms</a:t>
            </a:r>
          </a:p>
        </p:txBody>
      </p:sp>
      <p:sp>
        <p:nvSpPr>
          <p:cNvPr id="8" name="TextBox 7"/>
          <p:cNvSpPr txBox="1">
            <a:spLocks noChangeAspect="1"/>
          </p:cNvSpPr>
          <p:nvPr/>
        </p:nvSpPr>
        <p:spPr>
          <a:xfrm>
            <a:off x="1661467" y="3596882"/>
            <a:ext cx="1295995"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SQL Database</a:t>
            </a:r>
          </a:p>
        </p:txBody>
      </p:sp>
      <p:grpSp>
        <p:nvGrpSpPr>
          <p:cNvPr id="23" name="Group 22"/>
          <p:cNvGrpSpPr/>
          <p:nvPr/>
        </p:nvGrpSpPr>
        <p:grpSpPr>
          <a:xfrm>
            <a:off x="3143954" y="2945148"/>
            <a:ext cx="1295995" cy="1176916"/>
            <a:chOff x="2592044" y="2647406"/>
            <a:chExt cx="1295995" cy="1176916"/>
          </a:xfrm>
        </p:grpSpPr>
        <p:sp>
          <p:nvSpPr>
            <p:cNvPr id="21" name="Freeform 20"/>
            <p:cNvSpPr>
              <a:spLocks noChangeAspect="1"/>
            </p:cNvSpPr>
            <p:nvPr/>
          </p:nvSpPr>
          <p:spPr bwMode="auto">
            <a:xfrm>
              <a:off x="2778913" y="2647406"/>
              <a:ext cx="922257" cy="58402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400" b="1" i="0" u="none" strike="noStrike" kern="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2" name="TextBox 21"/>
            <p:cNvSpPr txBox="1">
              <a:spLocks noChangeAspect="1"/>
            </p:cNvSpPr>
            <p:nvPr/>
          </p:nvSpPr>
          <p:spPr>
            <a:xfrm>
              <a:off x="2592044" y="3301102"/>
              <a:ext cx="1295995" cy="52322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Database advisor</a:t>
              </a:r>
            </a:p>
          </p:txBody>
        </p:sp>
      </p:grpSp>
      <p:cxnSp>
        <p:nvCxnSpPr>
          <p:cNvPr id="31" name="Straight Connector 30"/>
          <p:cNvCxnSpPr/>
          <p:nvPr/>
        </p:nvCxnSpPr>
        <p:spPr>
          <a:xfrm>
            <a:off x="2539450" y="3335383"/>
            <a:ext cx="836023" cy="0"/>
          </a:xfrm>
          <a:prstGeom prst="line">
            <a:avLst/>
          </a:prstGeom>
          <a:ln w="952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Bent Arrow 33"/>
          <p:cNvSpPr/>
          <p:nvPr/>
        </p:nvSpPr>
        <p:spPr bwMode="auto">
          <a:xfrm>
            <a:off x="3791951" y="2571352"/>
            <a:ext cx="1160327" cy="324597"/>
          </a:xfrm>
          <a:prstGeom prst="bentArrow">
            <a:avLst>
              <a:gd name="adj1" fmla="val 44634"/>
              <a:gd name="adj2" fmla="val 45122"/>
              <a:gd name="adj3" fmla="val 45121"/>
              <a:gd name="adj4" fmla="val 63496"/>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 name="Bent Arrow 34"/>
          <p:cNvSpPr/>
          <p:nvPr/>
        </p:nvSpPr>
        <p:spPr bwMode="auto">
          <a:xfrm rot="10800000">
            <a:off x="4306980" y="2994658"/>
            <a:ext cx="1055050" cy="530615"/>
          </a:xfrm>
          <a:prstGeom prst="bentArrow">
            <a:avLst>
              <a:gd name="adj1" fmla="val 25000"/>
              <a:gd name="adj2" fmla="val 25000"/>
              <a:gd name="adj3" fmla="val 25000"/>
              <a:gd name="adj4" fmla="val 63496"/>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Freeform 24"/>
          <p:cNvSpPr/>
          <p:nvPr/>
        </p:nvSpPr>
        <p:spPr bwMode="auto">
          <a:xfrm>
            <a:off x="2034757" y="2834533"/>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Box 17"/>
          <p:cNvSpPr txBox="1"/>
          <p:nvPr/>
        </p:nvSpPr>
        <p:spPr>
          <a:xfrm>
            <a:off x="975015" y="5617134"/>
            <a:ext cx="1536867" cy="677290"/>
          </a:xfrm>
          <a:prstGeom prst="rect">
            <a:avLst/>
          </a:prstGeom>
          <a:noFill/>
        </p:spPr>
        <p:txBody>
          <a:bodyPr wrap="none" lIns="179183" tIns="143346" rIns="179183" bIns="143346"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00BCF2"/>
                </a:solidFill>
                <a:effectLst/>
                <a:uLnTx/>
                <a:uFillTx/>
              </a:rPr>
              <a:t>Developer</a:t>
            </a:r>
            <a:br>
              <a:rPr kumimoji="0" lang="en-US" sz="1400" b="0" i="0" u="none" strike="noStrike" kern="0" cap="none" spc="0" normalizeH="0" baseline="0" noProof="0" dirty="0">
                <a:ln>
                  <a:noFill/>
                </a:ln>
                <a:solidFill>
                  <a:srgbClr val="00BCF2"/>
                </a:solidFill>
                <a:effectLst/>
                <a:uLnTx/>
                <a:uFillTx/>
              </a:rPr>
            </a:br>
            <a:r>
              <a:rPr kumimoji="0" lang="en-US" sz="1400" b="0" i="0" u="none" strike="noStrike" kern="0" cap="none" spc="0" normalizeH="0" baseline="0" noProof="0" dirty="0">
                <a:ln>
                  <a:noFill/>
                </a:ln>
                <a:solidFill>
                  <a:srgbClr val="00BCF2"/>
                </a:solidFill>
                <a:effectLst/>
                <a:uLnTx/>
                <a:uFillTx/>
              </a:rPr>
              <a:t>no</a:t>
            </a:r>
            <a:r>
              <a:rPr kumimoji="0" lang="en-US" sz="1400" b="0" i="0" u="none" strike="noStrike" kern="0" cap="none" spc="0" normalizeH="0" noProof="0" dirty="0">
                <a:ln>
                  <a:noFill/>
                </a:ln>
                <a:solidFill>
                  <a:srgbClr val="00BCF2"/>
                </a:solidFill>
                <a:effectLst/>
                <a:uLnTx/>
                <a:uFillTx/>
              </a:rPr>
              <a:t> admin skills</a:t>
            </a:r>
            <a:endParaRPr kumimoji="0" lang="en-US" sz="1000" b="0" i="0" u="none" strike="noStrike" kern="0" cap="none" spc="0" normalizeH="0" baseline="0" noProof="0" dirty="0">
              <a:ln>
                <a:noFill/>
              </a:ln>
              <a:solidFill>
                <a:srgbClr val="00BCF2"/>
              </a:solidFill>
              <a:effectLst/>
              <a:uLnTx/>
              <a:uFillTx/>
            </a:endParaRPr>
          </a:p>
        </p:txBody>
      </p:sp>
      <p:sp>
        <p:nvSpPr>
          <p:cNvPr id="24" name="Freeform 23"/>
          <p:cNvSpPr/>
          <p:nvPr/>
        </p:nvSpPr>
        <p:spPr>
          <a:xfrm flipH="1">
            <a:off x="1370684" y="4711766"/>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6" name="TextBox 25"/>
          <p:cNvSpPr txBox="1"/>
          <p:nvPr/>
        </p:nvSpPr>
        <p:spPr>
          <a:xfrm>
            <a:off x="4710692" y="5617134"/>
            <a:ext cx="1639460" cy="677290"/>
          </a:xfrm>
          <a:prstGeom prst="rect">
            <a:avLst/>
          </a:prstGeom>
          <a:noFill/>
        </p:spPr>
        <p:txBody>
          <a:bodyPr wrap="none" lIns="179183" tIns="143346" rIns="179183" bIns="143346"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lang="en-US" sz="1400" kern="0" dirty="0">
                <a:solidFill>
                  <a:srgbClr val="0078D7"/>
                </a:solidFill>
              </a:rPr>
              <a:t>DBA of</a:t>
            </a:r>
            <a:br>
              <a:rPr lang="en-US" sz="1400" kern="0" dirty="0">
                <a:solidFill>
                  <a:srgbClr val="0078D7"/>
                </a:solidFill>
              </a:rPr>
            </a:br>
            <a:r>
              <a:rPr lang="en-US" sz="1400" kern="0" dirty="0">
                <a:solidFill>
                  <a:srgbClr val="0078D7"/>
                </a:solidFill>
              </a:rPr>
              <a:t>many databases</a:t>
            </a:r>
          </a:p>
        </p:txBody>
      </p:sp>
      <p:sp>
        <p:nvSpPr>
          <p:cNvPr id="27" name="Freeform 26"/>
          <p:cNvSpPr/>
          <p:nvPr/>
        </p:nvSpPr>
        <p:spPr>
          <a:xfrm>
            <a:off x="4997290" y="4711766"/>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3" name="Oval Callout 2"/>
          <p:cNvSpPr/>
          <p:nvPr/>
        </p:nvSpPr>
        <p:spPr bwMode="auto">
          <a:xfrm>
            <a:off x="2511882" y="4246865"/>
            <a:ext cx="1557979" cy="905368"/>
          </a:xfrm>
          <a:prstGeom prst="wedgeEllipseCallout">
            <a:avLst>
              <a:gd name="adj1" fmla="val -68899"/>
              <a:gd name="adj2" fmla="val 40733"/>
            </a:avLst>
          </a:prstGeom>
          <a:solidFill>
            <a:schemeClr val="tx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b="1" dirty="0">
                <a:solidFill>
                  <a:schemeClr val="bg1"/>
                </a:solidFill>
              </a:rPr>
              <a:t>“My app gets auto-tuned”</a:t>
            </a:r>
          </a:p>
        </p:txBody>
      </p:sp>
      <p:sp>
        <p:nvSpPr>
          <p:cNvPr id="30" name="Oval Callout 29"/>
          <p:cNvSpPr/>
          <p:nvPr/>
        </p:nvSpPr>
        <p:spPr bwMode="auto">
          <a:xfrm>
            <a:off x="3052336" y="5187179"/>
            <a:ext cx="1557979" cy="905368"/>
          </a:xfrm>
          <a:prstGeom prst="wedgeEllipseCallout">
            <a:avLst>
              <a:gd name="adj1" fmla="val 83332"/>
              <a:gd name="adj2" fmla="val -64473"/>
            </a:avLst>
          </a:prstGeom>
          <a:solidFill>
            <a:srgbClr val="00BCF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b="1" dirty="0">
                <a:solidFill>
                  <a:schemeClr val="bg1"/>
                </a:solidFill>
              </a:rPr>
              <a:t>“I can do more in less time”</a:t>
            </a:r>
          </a:p>
        </p:txBody>
      </p:sp>
    </p:spTree>
    <p:extLst>
      <p:ext uri="{BB962C8B-B14F-4D97-AF65-F5344CB8AC3E}">
        <p14:creationId xmlns:p14="http://schemas.microsoft.com/office/powerpoint/2010/main" val="28716459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Scale on the fly</a:t>
            </a:r>
            <a:br>
              <a:rPr lang="en-US" sz="5400" dirty="0">
                <a:latin typeface="Segoe UI Light" panose="020B0502040204020203" pitchFamily="34" charset="0"/>
                <a:cs typeface="Segoe UI Light" panose="020B0502040204020203" pitchFamily="34" charset="0"/>
              </a:rPr>
            </a:br>
            <a:r>
              <a:rPr lang="en-US" sz="4000" dirty="0">
                <a:solidFill>
                  <a:srgbClr val="0078D7"/>
                </a:solidFill>
                <a:latin typeface="Segoe UI Light" panose="020B0502040204020203" pitchFamily="34" charset="0"/>
                <a:cs typeface="Segoe UI Light" panose="020B0502040204020203" pitchFamily="34" charset="0"/>
              </a:rPr>
              <a:t>With no app downtime</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297" name="Text Placeholder 3"/>
          <p:cNvSpPr>
            <a:spLocks noGrp="1"/>
          </p:cNvSpPr>
          <p:nvPr>
            <p:ph type="body" sz="quarter" idx="4294967295"/>
          </p:nvPr>
        </p:nvSpPr>
        <p:spPr>
          <a:xfrm>
            <a:off x="407704" y="2107418"/>
            <a:ext cx="6281738" cy="1668463"/>
          </a:xfrm>
          <a:prstGeom prst="rect">
            <a:avLst/>
          </a:prstGeom>
        </p:spPr>
        <p:txBody>
          <a:bodyPr>
            <a:normAutofit/>
          </a:bodyPr>
          <a:lstStyle/>
          <a:p>
            <a:pPr marL="274320" indent="-274320">
              <a:spcBef>
                <a:spcPts val="1200"/>
              </a:spcBef>
              <a:buClr>
                <a:srgbClr val="92D050"/>
              </a:buClr>
            </a:pPr>
            <a:r>
              <a:rPr lang="en-US" sz="2000" dirty="0">
                <a:solidFill>
                  <a:schemeClr val="tx2"/>
                </a:solidFill>
              </a:rPr>
              <a:t>Scale up with one click</a:t>
            </a:r>
          </a:p>
          <a:p>
            <a:pPr marL="274320" indent="-274320">
              <a:spcBef>
                <a:spcPts val="1200"/>
              </a:spcBef>
              <a:buClr>
                <a:srgbClr val="92D050"/>
              </a:buClr>
            </a:pPr>
            <a:r>
              <a:rPr lang="en-US" sz="2000" dirty="0">
                <a:solidFill>
                  <a:schemeClr val="tx2"/>
                </a:solidFill>
              </a:rPr>
              <a:t>Accommodate growth and peak workloads</a:t>
            </a:r>
          </a:p>
          <a:p>
            <a:pPr marL="274320" indent="-274320">
              <a:spcBef>
                <a:spcPts val="1200"/>
              </a:spcBef>
              <a:buClr>
                <a:srgbClr val="92D050"/>
              </a:buClr>
            </a:pPr>
            <a:r>
              <a:rPr lang="en-US" sz="2000" dirty="0">
                <a:solidFill>
                  <a:schemeClr val="tx2"/>
                </a:solidFill>
              </a:rPr>
              <a:t>Pay for what you need, when you need it</a:t>
            </a:r>
          </a:p>
        </p:txBody>
      </p:sp>
      <p:graphicFrame>
        <p:nvGraphicFramePr>
          <p:cNvPr id="12" name="Table 11"/>
          <p:cNvGraphicFramePr>
            <a:graphicFrameLocks noGrp="1"/>
          </p:cNvGraphicFramePr>
          <p:nvPr>
            <p:extLst/>
          </p:nvPr>
        </p:nvGraphicFramePr>
        <p:xfrm>
          <a:off x="607846" y="5690993"/>
          <a:ext cx="10958678" cy="365760"/>
        </p:xfrm>
        <a:graphic>
          <a:graphicData uri="http://schemas.openxmlformats.org/drawingml/2006/table">
            <a:tbl>
              <a:tblPr>
                <a:tableStyleId>{5C22544A-7EE6-4342-B048-85BDC9FD1C3A}</a:tableStyleId>
              </a:tblPr>
              <a:tblGrid>
                <a:gridCol w="520663">
                  <a:extLst>
                    <a:ext uri="{9D8B030D-6E8A-4147-A177-3AD203B41FA5}">
                      <a16:colId xmlns:a16="http://schemas.microsoft.com/office/drawing/2014/main" val="20000"/>
                    </a:ext>
                  </a:extLst>
                </a:gridCol>
                <a:gridCol w="535626">
                  <a:extLst>
                    <a:ext uri="{9D8B030D-6E8A-4147-A177-3AD203B41FA5}">
                      <a16:colId xmlns:a16="http://schemas.microsoft.com/office/drawing/2014/main" val="2036244271"/>
                    </a:ext>
                  </a:extLst>
                </a:gridCol>
                <a:gridCol w="676228">
                  <a:extLst>
                    <a:ext uri="{9D8B030D-6E8A-4147-A177-3AD203B41FA5}">
                      <a16:colId xmlns:a16="http://schemas.microsoft.com/office/drawing/2014/main" val="20002"/>
                    </a:ext>
                  </a:extLst>
                </a:gridCol>
                <a:gridCol w="803440">
                  <a:extLst>
                    <a:ext uri="{9D8B030D-6E8A-4147-A177-3AD203B41FA5}">
                      <a16:colId xmlns:a16="http://schemas.microsoft.com/office/drawing/2014/main" val="20003"/>
                    </a:ext>
                  </a:extLst>
                </a:gridCol>
                <a:gridCol w="863696">
                  <a:extLst>
                    <a:ext uri="{9D8B030D-6E8A-4147-A177-3AD203B41FA5}">
                      <a16:colId xmlns:a16="http://schemas.microsoft.com/office/drawing/2014/main" val="20004"/>
                    </a:ext>
                  </a:extLst>
                </a:gridCol>
                <a:gridCol w="1044472">
                  <a:extLst>
                    <a:ext uri="{9D8B030D-6E8A-4147-A177-3AD203B41FA5}">
                      <a16:colId xmlns:a16="http://schemas.microsoft.com/office/drawing/2014/main" val="20005"/>
                    </a:ext>
                  </a:extLst>
                </a:gridCol>
                <a:gridCol w="1064557">
                  <a:extLst>
                    <a:ext uri="{9D8B030D-6E8A-4147-A177-3AD203B41FA5}">
                      <a16:colId xmlns:a16="http://schemas.microsoft.com/office/drawing/2014/main" val="67562925"/>
                    </a:ext>
                  </a:extLst>
                </a:gridCol>
                <a:gridCol w="1158292">
                  <a:extLst>
                    <a:ext uri="{9D8B030D-6E8A-4147-A177-3AD203B41FA5}">
                      <a16:colId xmlns:a16="http://schemas.microsoft.com/office/drawing/2014/main" val="2806863412"/>
                    </a:ext>
                  </a:extLst>
                </a:gridCol>
                <a:gridCol w="1439496">
                  <a:extLst>
                    <a:ext uri="{9D8B030D-6E8A-4147-A177-3AD203B41FA5}">
                      <a16:colId xmlns:a16="http://schemas.microsoft.com/office/drawing/2014/main" val="1475134852"/>
                    </a:ext>
                  </a:extLst>
                </a:gridCol>
                <a:gridCol w="1426104">
                  <a:extLst>
                    <a:ext uri="{9D8B030D-6E8A-4147-A177-3AD203B41FA5}">
                      <a16:colId xmlns:a16="http://schemas.microsoft.com/office/drawing/2014/main" val="2577098201"/>
                    </a:ext>
                  </a:extLst>
                </a:gridCol>
                <a:gridCol w="1426104">
                  <a:extLst>
                    <a:ext uri="{9D8B030D-6E8A-4147-A177-3AD203B41FA5}">
                      <a16:colId xmlns:a16="http://schemas.microsoft.com/office/drawing/2014/main" val="1479961647"/>
                    </a:ext>
                  </a:extLst>
                </a:gridCol>
              </a:tblGrid>
              <a:tr h="355295">
                <a:tc>
                  <a:txBody>
                    <a:bodyPr/>
                    <a:lstStyle/>
                    <a:p>
                      <a:pPr algn="ctr"/>
                      <a:r>
                        <a:rPr lang="en-US" b="0" dirty="0">
                          <a:solidFill>
                            <a:srgbClr val="FFFFFF"/>
                          </a:solidFill>
                          <a:latin typeface="Segoe Black" panose="020B0A02040504020203" pitchFamily="34" charset="0"/>
                        </a:rPr>
                        <a:t>5</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BBCBE"/>
                    </a:solidFill>
                  </a:tcPr>
                </a:tc>
                <a:tc>
                  <a:txBody>
                    <a:bodyPr/>
                    <a:lstStyle/>
                    <a:p>
                      <a:pPr algn="ctr"/>
                      <a:r>
                        <a:rPr lang="en-US" b="0" dirty="0">
                          <a:solidFill>
                            <a:srgbClr val="FFFFFF"/>
                          </a:solidFill>
                          <a:latin typeface="Segoe Black" panose="020B0A02040504020203" pitchFamily="34" charset="0"/>
                        </a:rPr>
                        <a:t>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20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125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dirty="0">
                          <a:solidFill>
                            <a:srgbClr val="FFFFFF"/>
                          </a:solidFill>
                          <a:latin typeface="Segoe Black" panose="020B0A02040504020203" pitchFamily="34" charset="0"/>
                        </a:rPr>
                        <a:t>250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dirty="0">
                          <a:solidFill>
                            <a:srgbClr val="FFFFFF"/>
                          </a:solidFill>
                          <a:latin typeface="Segoe Black" panose="020B0A02040504020203" pitchFamily="34" charset="0"/>
                        </a:rPr>
                        <a:t>500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dirty="0">
                          <a:solidFill>
                            <a:srgbClr val="FFFFFF"/>
                          </a:solidFill>
                          <a:latin typeface="Segoe Black" panose="020B0A02040504020203" pitchFamily="34" charset="0"/>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r>
                        <a:rPr lang="en-US" b="0" dirty="0">
                          <a:solidFill>
                            <a:srgbClr val="FFFFFF"/>
                          </a:solidFill>
                          <a:latin typeface="Segoe Black" panose="020B0A02040504020203" pitchFamily="34" charset="0"/>
                        </a:rPr>
                        <a:t>1,750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r>
                        <a:rPr lang="en-US" b="0" dirty="0">
                          <a:solidFill>
                            <a:srgbClr val="FFFFFF"/>
                          </a:solidFill>
                          <a:latin typeface="Segoe Black" panose="020B0A02040504020203" pitchFamily="34" charset="0"/>
                        </a:rPr>
                        <a:t>4,000</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extLst>
                  <a:ext uri="{0D108BD9-81ED-4DB2-BD59-A6C34878D82A}">
                    <a16:rowId xmlns:a16="http://schemas.microsoft.com/office/drawing/2014/main" val="594647120"/>
                  </a:ext>
                </a:extLst>
              </a:tr>
            </a:tbl>
          </a:graphicData>
        </a:graphic>
      </p:graphicFrame>
      <p:grpSp>
        <p:nvGrpSpPr>
          <p:cNvPr id="13" name="Group 12"/>
          <p:cNvGrpSpPr/>
          <p:nvPr/>
        </p:nvGrpSpPr>
        <p:grpSpPr>
          <a:xfrm>
            <a:off x="5088256" y="5586557"/>
            <a:ext cx="992778" cy="689312"/>
            <a:chOff x="5485162" y="5752002"/>
            <a:chExt cx="693772" cy="944112"/>
          </a:xfrm>
        </p:grpSpPr>
        <p:sp>
          <p:nvSpPr>
            <p:cNvPr id="19" name="Rectangle 18"/>
            <p:cNvSpPr/>
            <p:nvPr/>
          </p:nvSpPr>
          <p:spPr bwMode="auto">
            <a:xfrm>
              <a:off x="5485162" y="6386228"/>
              <a:ext cx="693772" cy="30988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9"/>
            <p:cNvSpPr/>
            <p:nvPr/>
          </p:nvSpPr>
          <p:spPr bwMode="auto">
            <a:xfrm>
              <a:off x="5485162" y="5752002"/>
              <a:ext cx="693772" cy="944112"/>
            </a:xfrm>
            <a:custGeom>
              <a:avLst/>
              <a:gdLst>
                <a:gd name="connsiteX0" fmla="*/ 303845 w 693772"/>
                <a:gd name="connsiteY0" fmla="*/ 0 h 1052514"/>
                <a:gd name="connsiteX1" fmla="*/ 389927 w 693772"/>
                <a:gd name="connsiteY1" fmla="*/ 0 h 1052514"/>
                <a:gd name="connsiteX2" fmla="*/ 693772 w 693772"/>
                <a:gd name="connsiteY2" fmla="*/ 526257 h 1052514"/>
                <a:gd name="connsiteX3" fmla="*/ 693772 w 693772"/>
                <a:gd name="connsiteY3" fmla="*/ 1052514 h 1052514"/>
                <a:gd name="connsiteX4" fmla="*/ 0 w 693772"/>
                <a:gd name="connsiteY4" fmla="*/ 1052514 h 1052514"/>
                <a:gd name="connsiteX5" fmla="*/ 0 w 693772"/>
                <a:gd name="connsiteY5" fmla="*/ 526257 h 10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772" h="1052514">
                  <a:moveTo>
                    <a:pt x="303845" y="0"/>
                  </a:moveTo>
                  <a:lnTo>
                    <a:pt x="389927" y="0"/>
                  </a:lnTo>
                  <a:lnTo>
                    <a:pt x="693772" y="526257"/>
                  </a:lnTo>
                  <a:lnTo>
                    <a:pt x="693772" y="1052514"/>
                  </a:lnTo>
                  <a:lnTo>
                    <a:pt x="0" y="1052514"/>
                  </a:lnTo>
                  <a:lnTo>
                    <a:pt x="0" y="526257"/>
                  </a:lnTo>
                  <a:close/>
                </a:path>
              </a:pathLst>
            </a:cu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p:cNvCxnSpPr/>
            <p:nvPr/>
          </p:nvCxnSpPr>
          <p:spPr>
            <a:xfrm>
              <a:off x="5553503" y="6560448"/>
              <a:ext cx="550097"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3867993" y="6061998"/>
            <a:ext cx="7752044"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rPr>
              <a:t>Database transaction units (DTUs)</a:t>
            </a:r>
          </a:p>
        </p:txBody>
      </p:sp>
      <p:graphicFrame>
        <p:nvGraphicFramePr>
          <p:cNvPr id="41" name="Table 40"/>
          <p:cNvGraphicFramePr>
            <a:graphicFrameLocks noGrp="1"/>
          </p:cNvGraphicFramePr>
          <p:nvPr>
            <p:extLst/>
          </p:nvPr>
        </p:nvGraphicFramePr>
        <p:xfrm>
          <a:off x="607846" y="6084845"/>
          <a:ext cx="10958677" cy="364715"/>
        </p:xfrm>
        <a:graphic>
          <a:graphicData uri="http://schemas.openxmlformats.org/drawingml/2006/table">
            <a:tbl>
              <a:tblPr>
                <a:tableStyleId>{5C22544A-7EE6-4342-B048-85BDC9FD1C3A}</a:tableStyleId>
              </a:tblPr>
              <a:tblGrid>
                <a:gridCol w="528623">
                  <a:extLst>
                    <a:ext uri="{9D8B030D-6E8A-4147-A177-3AD203B41FA5}">
                      <a16:colId xmlns:a16="http://schemas.microsoft.com/office/drawing/2014/main" val="20000"/>
                    </a:ext>
                  </a:extLst>
                </a:gridCol>
                <a:gridCol w="2869474">
                  <a:extLst>
                    <a:ext uri="{9D8B030D-6E8A-4147-A177-3AD203B41FA5}">
                      <a16:colId xmlns:a16="http://schemas.microsoft.com/office/drawing/2014/main" val="20001"/>
                    </a:ext>
                  </a:extLst>
                </a:gridCol>
                <a:gridCol w="7560580">
                  <a:extLst>
                    <a:ext uri="{9D8B030D-6E8A-4147-A177-3AD203B41FA5}">
                      <a16:colId xmlns:a16="http://schemas.microsoft.com/office/drawing/2014/main" val="20002"/>
                    </a:ext>
                  </a:extLst>
                </a:gridCol>
              </a:tblGrid>
              <a:tr h="364715">
                <a:tc>
                  <a:txBody>
                    <a:bodyPr/>
                    <a:lstStyle/>
                    <a:p>
                      <a:pPr algn="ctr"/>
                      <a:r>
                        <a:rPr lang="en-US" sz="1600" b="1" kern="0" dirty="0">
                          <a:solidFill>
                            <a:schemeClr val="bg1">
                              <a:lumMod val="50000"/>
                            </a:schemeClr>
                          </a:solidFill>
                          <a:latin typeface="+mn-lt"/>
                        </a:rPr>
                        <a:t>Basic</a:t>
                      </a:r>
                      <a:endParaRPr lang="en-US" sz="1600" dirty="0">
                        <a:solidFill>
                          <a:schemeClr val="bg1">
                            <a:lumMod val="50000"/>
                          </a:schemeClr>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b="1" kern="0" dirty="0">
                          <a:solidFill>
                            <a:schemeClr val="accent1"/>
                          </a:solidFill>
                          <a:latin typeface="+mn-lt"/>
                        </a:rPr>
                        <a:t>Standard</a:t>
                      </a:r>
                      <a:endParaRPr lang="en-US" sz="1600" dirty="0">
                        <a:solidFill>
                          <a:schemeClr val="accent1"/>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b="1" kern="0" dirty="0">
                          <a:solidFill>
                            <a:srgbClr val="107C10"/>
                          </a:solidFill>
                          <a:latin typeface="+mn-lt"/>
                        </a:rPr>
                        <a:t>Premium</a:t>
                      </a:r>
                      <a:endParaRPr lang="en-US" sz="1600" dirty="0">
                        <a:solidFill>
                          <a:srgbClr val="107C10"/>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96" name="Group 95"/>
          <p:cNvGrpSpPr>
            <a:grpSpLocks noChangeAspect="1"/>
          </p:cNvGrpSpPr>
          <p:nvPr/>
        </p:nvGrpSpPr>
        <p:grpSpPr>
          <a:xfrm>
            <a:off x="673823" y="4922773"/>
            <a:ext cx="388827" cy="515706"/>
            <a:chOff x="6274552" y="4026143"/>
            <a:chExt cx="1120921" cy="1484259"/>
          </a:xfrm>
        </p:grpSpPr>
        <p:sp>
          <p:nvSpPr>
            <p:cNvPr id="97" name="Freeform 6"/>
            <p:cNvSpPr>
              <a:spLocks/>
            </p:cNvSpPr>
            <p:nvPr/>
          </p:nvSpPr>
          <p:spPr bwMode="auto">
            <a:xfrm>
              <a:off x="6274552" y="4227136"/>
              <a:ext cx="1120919" cy="128326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 name="Freeform 7"/>
            <p:cNvSpPr>
              <a:spLocks/>
            </p:cNvSpPr>
            <p:nvPr/>
          </p:nvSpPr>
          <p:spPr bwMode="auto">
            <a:xfrm>
              <a:off x="6827282" y="4227136"/>
              <a:ext cx="568191" cy="128326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BBC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Freeform 8"/>
            <p:cNvSpPr>
              <a:spLocks/>
            </p:cNvSpPr>
            <p:nvPr/>
          </p:nvSpPr>
          <p:spPr bwMode="auto">
            <a:xfrm>
              <a:off x="6274552" y="4026143"/>
              <a:ext cx="1120919" cy="40585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Freeform 9"/>
            <p:cNvSpPr>
              <a:spLocks/>
            </p:cNvSpPr>
            <p:nvPr/>
          </p:nvSpPr>
          <p:spPr bwMode="auto">
            <a:xfrm>
              <a:off x="6390509" y="4084123"/>
              <a:ext cx="889004" cy="26670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Freeform 10"/>
            <p:cNvSpPr>
              <a:spLocks/>
            </p:cNvSpPr>
            <p:nvPr/>
          </p:nvSpPr>
          <p:spPr bwMode="auto">
            <a:xfrm>
              <a:off x="6390509" y="4084123"/>
              <a:ext cx="889004" cy="216454"/>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BBC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 name="Group 6"/>
          <p:cNvGrpSpPr/>
          <p:nvPr/>
        </p:nvGrpSpPr>
        <p:grpSpPr>
          <a:xfrm>
            <a:off x="1201026" y="4858309"/>
            <a:ext cx="437431" cy="580170"/>
            <a:chOff x="1201026" y="4953520"/>
            <a:chExt cx="437431" cy="580170"/>
          </a:xfrm>
        </p:grpSpPr>
        <p:sp>
          <p:nvSpPr>
            <p:cNvPr id="110" name="Freeform 6"/>
            <p:cNvSpPr>
              <a:spLocks/>
            </p:cNvSpPr>
            <p:nvPr/>
          </p:nvSpPr>
          <p:spPr bwMode="auto">
            <a:xfrm>
              <a:off x="1201026" y="5032085"/>
              <a:ext cx="437430" cy="501605"/>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Freeform 7"/>
            <p:cNvSpPr>
              <a:spLocks/>
            </p:cNvSpPr>
            <p:nvPr/>
          </p:nvSpPr>
          <p:spPr bwMode="auto">
            <a:xfrm>
              <a:off x="1416725" y="5032085"/>
              <a:ext cx="221732" cy="501605"/>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Freeform 8"/>
            <p:cNvSpPr>
              <a:spLocks/>
            </p:cNvSpPr>
            <p:nvPr/>
          </p:nvSpPr>
          <p:spPr bwMode="auto">
            <a:xfrm>
              <a:off x="1201026" y="4953520"/>
              <a:ext cx="437430" cy="158641"/>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3" name="Freeform 9"/>
            <p:cNvSpPr>
              <a:spLocks/>
            </p:cNvSpPr>
            <p:nvPr/>
          </p:nvSpPr>
          <p:spPr bwMode="auto">
            <a:xfrm>
              <a:off x="1246277" y="4976183"/>
              <a:ext cx="346927" cy="10425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10"/>
            <p:cNvSpPr>
              <a:spLocks/>
            </p:cNvSpPr>
            <p:nvPr/>
          </p:nvSpPr>
          <p:spPr bwMode="auto">
            <a:xfrm>
              <a:off x="1246277" y="4976183"/>
              <a:ext cx="346927" cy="84608"/>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 name="Group 5"/>
          <p:cNvGrpSpPr/>
          <p:nvPr/>
        </p:nvGrpSpPr>
        <p:grpSpPr>
          <a:xfrm>
            <a:off x="1800391" y="4757748"/>
            <a:ext cx="513251" cy="680731"/>
            <a:chOff x="1800391" y="4852959"/>
            <a:chExt cx="513251" cy="680731"/>
          </a:xfrm>
        </p:grpSpPr>
        <p:sp>
          <p:nvSpPr>
            <p:cNvPr id="116" name="Freeform 6"/>
            <p:cNvSpPr>
              <a:spLocks/>
            </p:cNvSpPr>
            <p:nvPr/>
          </p:nvSpPr>
          <p:spPr bwMode="auto">
            <a:xfrm>
              <a:off x="1800391" y="4945141"/>
              <a:ext cx="513250" cy="58854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7"/>
            <p:cNvSpPr>
              <a:spLocks/>
            </p:cNvSpPr>
            <p:nvPr/>
          </p:nvSpPr>
          <p:spPr bwMode="auto">
            <a:xfrm>
              <a:off x="2053477" y="4945141"/>
              <a:ext cx="260165" cy="58854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8"/>
            <p:cNvSpPr>
              <a:spLocks/>
            </p:cNvSpPr>
            <p:nvPr/>
          </p:nvSpPr>
          <p:spPr bwMode="auto">
            <a:xfrm>
              <a:off x="1800391" y="4852959"/>
              <a:ext cx="513250" cy="18613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9"/>
            <p:cNvSpPr>
              <a:spLocks/>
            </p:cNvSpPr>
            <p:nvPr/>
          </p:nvSpPr>
          <p:spPr bwMode="auto">
            <a:xfrm>
              <a:off x="1853486" y="4879551"/>
              <a:ext cx="407060" cy="122319"/>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Freeform 10"/>
            <p:cNvSpPr>
              <a:spLocks/>
            </p:cNvSpPr>
            <p:nvPr/>
          </p:nvSpPr>
          <p:spPr bwMode="auto">
            <a:xfrm>
              <a:off x="1853486" y="4879551"/>
              <a:ext cx="407060" cy="99273"/>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 name="Group 3"/>
          <p:cNvGrpSpPr/>
          <p:nvPr/>
        </p:nvGrpSpPr>
        <p:grpSpPr>
          <a:xfrm>
            <a:off x="2475576" y="4672655"/>
            <a:ext cx="577408" cy="765824"/>
            <a:chOff x="2475576" y="4767866"/>
            <a:chExt cx="577408" cy="765824"/>
          </a:xfrm>
        </p:grpSpPr>
        <p:sp>
          <p:nvSpPr>
            <p:cNvPr id="122" name="Freeform 6"/>
            <p:cNvSpPr>
              <a:spLocks/>
            </p:cNvSpPr>
            <p:nvPr/>
          </p:nvSpPr>
          <p:spPr bwMode="auto">
            <a:xfrm>
              <a:off x="2475576" y="4871571"/>
              <a:ext cx="577407" cy="66211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Freeform 7"/>
            <p:cNvSpPr>
              <a:spLocks/>
            </p:cNvSpPr>
            <p:nvPr/>
          </p:nvSpPr>
          <p:spPr bwMode="auto">
            <a:xfrm>
              <a:off x="2760298" y="4871571"/>
              <a:ext cx="292686" cy="66211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Freeform 8"/>
            <p:cNvSpPr>
              <a:spLocks/>
            </p:cNvSpPr>
            <p:nvPr/>
          </p:nvSpPr>
          <p:spPr bwMode="auto">
            <a:xfrm>
              <a:off x="2475576" y="4767866"/>
              <a:ext cx="577407" cy="209405"/>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Freeform 9"/>
            <p:cNvSpPr>
              <a:spLocks/>
            </p:cNvSpPr>
            <p:nvPr/>
          </p:nvSpPr>
          <p:spPr bwMode="auto">
            <a:xfrm>
              <a:off x="2535308" y="4797782"/>
              <a:ext cx="457943" cy="13761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10"/>
            <p:cNvSpPr>
              <a:spLocks/>
            </p:cNvSpPr>
            <p:nvPr/>
          </p:nvSpPr>
          <p:spPr bwMode="auto">
            <a:xfrm>
              <a:off x="2535308" y="4797782"/>
              <a:ext cx="457943" cy="111682"/>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3" name="Group 2"/>
          <p:cNvGrpSpPr/>
          <p:nvPr/>
        </p:nvGrpSpPr>
        <p:grpSpPr>
          <a:xfrm>
            <a:off x="3214919" y="4530836"/>
            <a:ext cx="684335" cy="907643"/>
            <a:chOff x="3214919" y="4626047"/>
            <a:chExt cx="684335" cy="907643"/>
          </a:xfrm>
        </p:grpSpPr>
        <p:sp>
          <p:nvSpPr>
            <p:cNvPr id="147" name="Freeform 6"/>
            <p:cNvSpPr>
              <a:spLocks/>
            </p:cNvSpPr>
            <p:nvPr/>
          </p:nvSpPr>
          <p:spPr bwMode="auto">
            <a:xfrm>
              <a:off x="3214919" y="4748957"/>
              <a:ext cx="684334" cy="784733"/>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7"/>
            <p:cNvSpPr>
              <a:spLocks/>
            </p:cNvSpPr>
            <p:nvPr/>
          </p:nvSpPr>
          <p:spPr bwMode="auto">
            <a:xfrm>
              <a:off x="3552367" y="4748957"/>
              <a:ext cx="346887" cy="784733"/>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9" name="Freeform 8"/>
            <p:cNvSpPr>
              <a:spLocks/>
            </p:cNvSpPr>
            <p:nvPr/>
          </p:nvSpPr>
          <p:spPr bwMode="auto">
            <a:xfrm>
              <a:off x="3214919" y="4626047"/>
              <a:ext cx="684334" cy="24818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9"/>
            <p:cNvSpPr>
              <a:spLocks/>
            </p:cNvSpPr>
            <p:nvPr/>
          </p:nvSpPr>
          <p:spPr bwMode="auto">
            <a:xfrm>
              <a:off x="3285712" y="4661502"/>
              <a:ext cx="542747" cy="16309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10"/>
            <p:cNvSpPr>
              <a:spLocks/>
            </p:cNvSpPr>
            <p:nvPr/>
          </p:nvSpPr>
          <p:spPr bwMode="auto">
            <a:xfrm>
              <a:off x="3285712" y="4661502"/>
              <a:ext cx="542747" cy="132364"/>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 name="Group 7"/>
          <p:cNvGrpSpPr/>
          <p:nvPr/>
        </p:nvGrpSpPr>
        <p:grpSpPr>
          <a:xfrm>
            <a:off x="4153188" y="4417379"/>
            <a:ext cx="769877" cy="1021100"/>
            <a:chOff x="4153188" y="4512590"/>
            <a:chExt cx="769877" cy="1021100"/>
          </a:xfrm>
        </p:grpSpPr>
        <p:sp>
          <p:nvSpPr>
            <p:cNvPr id="142" name="Freeform 6"/>
            <p:cNvSpPr>
              <a:spLocks/>
            </p:cNvSpPr>
            <p:nvPr/>
          </p:nvSpPr>
          <p:spPr bwMode="auto">
            <a:xfrm>
              <a:off x="4153188" y="4650864"/>
              <a:ext cx="769876" cy="88282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3" name="Freeform 7"/>
            <p:cNvSpPr>
              <a:spLocks/>
            </p:cNvSpPr>
            <p:nvPr/>
          </p:nvSpPr>
          <p:spPr bwMode="auto">
            <a:xfrm>
              <a:off x="4532817" y="4650864"/>
              <a:ext cx="390248" cy="88282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4" name="Freeform 8"/>
            <p:cNvSpPr>
              <a:spLocks/>
            </p:cNvSpPr>
            <p:nvPr/>
          </p:nvSpPr>
          <p:spPr bwMode="auto">
            <a:xfrm>
              <a:off x="4153188" y="4512590"/>
              <a:ext cx="769876" cy="27920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5" name="Freeform 9"/>
            <p:cNvSpPr>
              <a:spLocks/>
            </p:cNvSpPr>
            <p:nvPr/>
          </p:nvSpPr>
          <p:spPr bwMode="auto">
            <a:xfrm>
              <a:off x="4232830" y="4552477"/>
              <a:ext cx="610591" cy="18348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6" name="Freeform 10"/>
            <p:cNvSpPr>
              <a:spLocks/>
            </p:cNvSpPr>
            <p:nvPr/>
          </p:nvSpPr>
          <p:spPr bwMode="auto">
            <a:xfrm>
              <a:off x="4232830" y="4552477"/>
              <a:ext cx="610591" cy="14891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5122667" y="4240392"/>
            <a:ext cx="903321" cy="1198087"/>
            <a:chOff x="5122667" y="4335603"/>
            <a:chExt cx="903321" cy="1198087"/>
          </a:xfrm>
        </p:grpSpPr>
        <p:sp>
          <p:nvSpPr>
            <p:cNvPr id="137" name="Freeform 6"/>
            <p:cNvSpPr>
              <a:spLocks/>
            </p:cNvSpPr>
            <p:nvPr/>
          </p:nvSpPr>
          <p:spPr bwMode="auto">
            <a:xfrm>
              <a:off x="5122667" y="4497844"/>
              <a:ext cx="903319" cy="103584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7"/>
            <p:cNvSpPr>
              <a:spLocks/>
            </p:cNvSpPr>
            <p:nvPr/>
          </p:nvSpPr>
          <p:spPr bwMode="auto">
            <a:xfrm>
              <a:off x="5568098" y="4497844"/>
              <a:ext cx="457890" cy="103584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8"/>
            <p:cNvSpPr>
              <a:spLocks/>
            </p:cNvSpPr>
            <p:nvPr/>
          </p:nvSpPr>
          <p:spPr bwMode="auto">
            <a:xfrm>
              <a:off x="5122667" y="4335603"/>
              <a:ext cx="903319" cy="32760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9"/>
            <p:cNvSpPr>
              <a:spLocks/>
            </p:cNvSpPr>
            <p:nvPr/>
          </p:nvSpPr>
          <p:spPr bwMode="auto">
            <a:xfrm>
              <a:off x="5216114" y="4382404"/>
              <a:ext cx="716425" cy="215282"/>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1" name="Freeform 10"/>
            <p:cNvSpPr>
              <a:spLocks/>
            </p:cNvSpPr>
            <p:nvPr/>
          </p:nvSpPr>
          <p:spPr bwMode="auto">
            <a:xfrm>
              <a:off x="5216114" y="4382404"/>
              <a:ext cx="716425" cy="17472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 name="Group 9"/>
          <p:cNvGrpSpPr/>
          <p:nvPr/>
        </p:nvGrpSpPr>
        <p:grpSpPr>
          <a:xfrm>
            <a:off x="6225590" y="4090629"/>
            <a:ext cx="1016238" cy="1347850"/>
            <a:chOff x="6225590" y="4185840"/>
            <a:chExt cx="1016238" cy="1347850"/>
          </a:xfrm>
        </p:grpSpPr>
        <p:sp>
          <p:nvSpPr>
            <p:cNvPr id="132" name="Freeform 6"/>
            <p:cNvSpPr>
              <a:spLocks/>
            </p:cNvSpPr>
            <p:nvPr/>
          </p:nvSpPr>
          <p:spPr bwMode="auto">
            <a:xfrm>
              <a:off x="6225590" y="4368361"/>
              <a:ext cx="1016236" cy="116532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Freeform 7"/>
            <p:cNvSpPr>
              <a:spLocks/>
            </p:cNvSpPr>
            <p:nvPr/>
          </p:nvSpPr>
          <p:spPr bwMode="auto">
            <a:xfrm>
              <a:off x="6726700" y="4368361"/>
              <a:ext cx="515128" cy="116532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Freeform 8"/>
            <p:cNvSpPr>
              <a:spLocks/>
            </p:cNvSpPr>
            <p:nvPr/>
          </p:nvSpPr>
          <p:spPr bwMode="auto">
            <a:xfrm>
              <a:off x="6225590" y="4185840"/>
              <a:ext cx="1016236" cy="36855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Freeform 9"/>
            <p:cNvSpPr>
              <a:spLocks/>
            </p:cNvSpPr>
            <p:nvPr/>
          </p:nvSpPr>
          <p:spPr bwMode="auto">
            <a:xfrm>
              <a:off x="6330718" y="4238491"/>
              <a:ext cx="805980" cy="24219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Freeform 10"/>
            <p:cNvSpPr>
              <a:spLocks/>
            </p:cNvSpPr>
            <p:nvPr/>
          </p:nvSpPr>
          <p:spPr bwMode="auto">
            <a:xfrm>
              <a:off x="6330718" y="4238491"/>
              <a:ext cx="805980" cy="19656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4" name="Group 13"/>
          <p:cNvGrpSpPr/>
          <p:nvPr/>
        </p:nvGrpSpPr>
        <p:grpSpPr>
          <a:xfrm>
            <a:off x="7441430" y="3955844"/>
            <a:ext cx="1117861" cy="1482635"/>
            <a:chOff x="7441430" y="4051055"/>
            <a:chExt cx="1117861" cy="1482635"/>
          </a:xfrm>
        </p:grpSpPr>
        <p:sp>
          <p:nvSpPr>
            <p:cNvPr id="202" name="Freeform 6"/>
            <p:cNvSpPr>
              <a:spLocks/>
            </p:cNvSpPr>
            <p:nvPr/>
          </p:nvSpPr>
          <p:spPr bwMode="auto">
            <a:xfrm>
              <a:off x="7441430" y="4251828"/>
              <a:ext cx="1117859" cy="1281862"/>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Freeform 7"/>
            <p:cNvSpPr>
              <a:spLocks/>
            </p:cNvSpPr>
            <p:nvPr/>
          </p:nvSpPr>
          <p:spPr bwMode="auto">
            <a:xfrm>
              <a:off x="7992651" y="4251828"/>
              <a:ext cx="566640" cy="1281862"/>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Freeform 8"/>
            <p:cNvSpPr>
              <a:spLocks/>
            </p:cNvSpPr>
            <p:nvPr/>
          </p:nvSpPr>
          <p:spPr bwMode="auto">
            <a:xfrm>
              <a:off x="7441430" y="4051055"/>
              <a:ext cx="1117859" cy="405409"/>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Freeform 9"/>
            <p:cNvSpPr>
              <a:spLocks/>
            </p:cNvSpPr>
            <p:nvPr/>
          </p:nvSpPr>
          <p:spPr bwMode="auto">
            <a:xfrm>
              <a:off x="7557070" y="4108972"/>
              <a:ext cx="886577" cy="266412"/>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Freeform 10"/>
            <p:cNvSpPr>
              <a:spLocks/>
            </p:cNvSpPr>
            <p:nvPr/>
          </p:nvSpPr>
          <p:spPr bwMode="auto">
            <a:xfrm>
              <a:off x="7557070" y="4108972"/>
              <a:ext cx="886577" cy="216217"/>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5" name="Group 14"/>
          <p:cNvGrpSpPr/>
          <p:nvPr/>
        </p:nvGrpSpPr>
        <p:grpSpPr>
          <a:xfrm>
            <a:off x="8758893" y="3821059"/>
            <a:ext cx="1219485" cy="1617420"/>
            <a:chOff x="8758893" y="3916270"/>
            <a:chExt cx="1219485" cy="1617420"/>
          </a:xfrm>
        </p:grpSpPr>
        <p:sp>
          <p:nvSpPr>
            <p:cNvPr id="208" name="Freeform 6"/>
            <p:cNvSpPr>
              <a:spLocks/>
            </p:cNvSpPr>
            <p:nvPr/>
          </p:nvSpPr>
          <p:spPr bwMode="auto">
            <a:xfrm>
              <a:off x="8758893" y="4135295"/>
              <a:ext cx="1219483" cy="1398395"/>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Freeform 7"/>
            <p:cNvSpPr>
              <a:spLocks/>
            </p:cNvSpPr>
            <p:nvPr/>
          </p:nvSpPr>
          <p:spPr bwMode="auto">
            <a:xfrm>
              <a:off x="9360225" y="4135295"/>
              <a:ext cx="618153" cy="1398395"/>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Freeform 8"/>
            <p:cNvSpPr>
              <a:spLocks/>
            </p:cNvSpPr>
            <p:nvPr/>
          </p:nvSpPr>
          <p:spPr bwMode="auto">
            <a:xfrm>
              <a:off x="8758893" y="3916270"/>
              <a:ext cx="1219483" cy="44226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Freeform 9"/>
            <p:cNvSpPr>
              <a:spLocks/>
            </p:cNvSpPr>
            <p:nvPr/>
          </p:nvSpPr>
          <p:spPr bwMode="auto">
            <a:xfrm>
              <a:off x="8885046" y="3979452"/>
              <a:ext cx="967175" cy="290631"/>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Freeform 10"/>
            <p:cNvSpPr>
              <a:spLocks/>
            </p:cNvSpPr>
            <p:nvPr/>
          </p:nvSpPr>
          <p:spPr bwMode="auto">
            <a:xfrm>
              <a:off x="8885046" y="3979452"/>
              <a:ext cx="967175" cy="235873"/>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 name="Group 15"/>
          <p:cNvGrpSpPr/>
          <p:nvPr/>
        </p:nvGrpSpPr>
        <p:grpSpPr>
          <a:xfrm>
            <a:off x="10177980" y="3686275"/>
            <a:ext cx="1321108" cy="1752204"/>
            <a:chOff x="10177980" y="3781486"/>
            <a:chExt cx="1321108" cy="1752204"/>
          </a:xfrm>
        </p:grpSpPr>
        <p:sp>
          <p:nvSpPr>
            <p:cNvPr id="214" name="Freeform 6"/>
            <p:cNvSpPr>
              <a:spLocks/>
            </p:cNvSpPr>
            <p:nvPr/>
          </p:nvSpPr>
          <p:spPr bwMode="auto">
            <a:xfrm>
              <a:off x="10177980" y="4018763"/>
              <a:ext cx="1321106" cy="1514927"/>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5" name="Freeform 7"/>
            <p:cNvSpPr>
              <a:spLocks/>
            </p:cNvSpPr>
            <p:nvPr/>
          </p:nvSpPr>
          <p:spPr bwMode="auto">
            <a:xfrm>
              <a:off x="10829423" y="4018763"/>
              <a:ext cx="669665" cy="1514927"/>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6" name="Freeform 8"/>
            <p:cNvSpPr>
              <a:spLocks/>
            </p:cNvSpPr>
            <p:nvPr/>
          </p:nvSpPr>
          <p:spPr bwMode="auto">
            <a:xfrm>
              <a:off x="10177980" y="3781486"/>
              <a:ext cx="1321106" cy="479119"/>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7" name="Freeform 9"/>
            <p:cNvSpPr>
              <a:spLocks/>
            </p:cNvSpPr>
            <p:nvPr/>
          </p:nvSpPr>
          <p:spPr bwMode="auto">
            <a:xfrm>
              <a:off x="10314646" y="3849933"/>
              <a:ext cx="1047773" cy="314851"/>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8" name="Freeform 10"/>
            <p:cNvSpPr>
              <a:spLocks/>
            </p:cNvSpPr>
            <p:nvPr/>
          </p:nvSpPr>
          <p:spPr bwMode="auto">
            <a:xfrm>
              <a:off x="10314646" y="3849933"/>
              <a:ext cx="1047773" cy="255529"/>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9027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26836 -0.00856 L 0.23451 -0.00856 " pathEditMode="relative" rAng="0" ptsTypes="AA">
                                      <p:cBhvr>
                                        <p:cTn id="6" dur="2000" fill="hold"/>
                                        <p:tgtEl>
                                          <p:spTgt spid="13"/>
                                        </p:tgtEl>
                                        <p:attrNameLst>
                                          <p:attrName>ppt_x</p:attrName>
                                          <p:attrName>ppt_y</p:attrName>
                                        </p:attrNameLst>
                                      </p:cBhvr>
                                      <p:rCtr x="25143" y="0"/>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0.23451 -0.00856 L -0.11093 -0.00648 " pathEditMode="relative" rAng="0" ptsTypes="AA">
                                      <p:cBhvr>
                                        <p:cTn id="9" dur="2000" fill="hold"/>
                                        <p:tgtEl>
                                          <p:spTgt spid="13"/>
                                        </p:tgtEl>
                                        <p:attrNameLst>
                                          <p:attrName>ppt_x</p:attrName>
                                          <p:attrName>ppt_y</p:attrName>
                                        </p:attrNameLst>
                                      </p:cBhvr>
                                      <p:rCtr x="-1727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2291060" cy="899665"/>
          </a:xfrm>
        </p:spPr>
        <p:txBody>
          <a:bodyPr>
            <a:normAutofit fontScale="90000"/>
          </a:bodyPr>
          <a:lstStyle/>
          <a:p>
            <a:r>
              <a:rPr lang="en-US" sz="4800" dirty="0">
                <a:latin typeface="Segoe UI Light" panose="020B0502040204020203" pitchFamily="34" charset="0"/>
                <a:cs typeface="Segoe UI Light" panose="020B0502040204020203" pitchFamily="34" charset="0"/>
              </a:rPr>
              <a:t>Business continuity with 99.99% availability </a:t>
            </a:r>
            <a:br>
              <a:rPr lang="en-US" sz="5400" dirty="0">
                <a:latin typeface="Segoe UI Light" panose="020B0502040204020203" pitchFamily="34" charset="0"/>
                <a:cs typeface="Segoe UI Light" panose="020B0502040204020203" pitchFamily="34" charset="0"/>
              </a:rPr>
            </a:br>
            <a:r>
              <a:rPr lang="en-US" sz="3600" dirty="0">
                <a:solidFill>
                  <a:srgbClr val="0078D7"/>
                </a:solidFill>
                <a:latin typeface="Segoe UI Light" panose="020B0502040204020203" pitchFamily="34" charset="0"/>
                <a:cs typeface="Segoe UI Light" panose="020B0502040204020203" pitchFamily="34" charset="0"/>
              </a:rPr>
              <a:t>Active geo-replication &amp; point-in-time restore</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4" name="Content Placeholder 2"/>
          <p:cNvSpPr>
            <a:spLocks noGrp="1"/>
          </p:cNvSpPr>
          <p:nvPr>
            <p:ph type="body" sz="quarter" idx="11"/>
          </p:nvPr>
        </p:nvSpPr>
        <p:spPr>
          <a:xfrm>
            <a:off x="7443465" y="2000382"/>
            <a:ext cx="4045743" cy="3868751"/>
          </a:xfrm>
        </p:spPr>
        <p:txBody>
          <a:bodyPr>
            <a:noAutofit/>
          </a:bodyPr>
          <a:lstStyle/>
          <a:p>
            <a:pPr marL="0" indent="0">
              <a:spcBef>
                <a:spcPts val="1800"/>
              </a:spcBef>
              <a:buNone/>
            </a:pPr>
            <a:r>
              <a:rPr lang="en-US" dirty="0">
                <a:solidFill>
                  <a:schemeClr val="tx2"/>
                </a:solidFill>
                <a:latin typeface="Segoe UI Light" panose="020B0502040204020203" pitchFamily="34" charset="0"/>
                <a:cs typeface="Segoe UI Light" panose="020B0502040204020203" pitchFamily="34" charset="0"/>
              </a:rPr>
              <a:t>Active geo-replication</a:t>
            </a:r>
          </a:p>
          <a:p>
            <a:pPr marL="228600" indent="-228600">
              <a:spcBef>
                <a:spcPts val="1200"/>
              </a:spcBef>
            </a:pPr>
            <a:r>
              <a:rPr lang="en-US" dirty="0">
                <a:latin typeface="Segoe UI Light" panose="020B0502040204020203" pitchFamily="34" charset="0"/>
                <a:cs typeface="Segoe UI Light" panose="020B0502040204020203" pitchFamily="34" charset="0"/>
              </a:rPr>
              <a:t>One-click configuration </a:t>
            </a:r>
          </a:p>
          <a:p>
            <a:pPr marL="228600" indent="-228600">
              <a:spcBef>
                <a:spcPts val="1200"/>
              </a:spcBef>
            </a:pPr>
            <a:r>
              <a:rPr lang="en-US" dirty="0">
                <a:latin typeface="Segoe UI Light" panose="020B0502040204020203" pitchFamily="34" charset="0"/>
                <a:cs typeface="Segoe UI Light" panose="020B0502040204020203" pitchFamily="34" charset="0"/>
              </a:rPr>
              <a:t>One-click failover </a:t>
            </a:r>
          </a:p>
          <a:p>
            <a:pPr marL="228600" indent="-228600">
              <a:spcBef>
                <a:spcPts val="1200"/>
              </a:spcBef>
            </a:pPr>
            <a:r>
              <a:rPr lang="en-US" dirty="0">
                <a:latin typeface="Segoe UI Light" panose="020B0502040204020203" pitchFamily="34" charset="0"/>
                <a:cs typeface="Segoe UI Light" panose="020B0502040204020203" pitchFamily="34" charset="0"/>
              </a:rPr>
              <a:t>One-click DR drill capabilities</a:t>
            </a:r>
          </a:p>
          <a:p>
            <a:pPr marL="228600" indent="-228600">
              <a:spcBef>
                <a:spcPts val="1200"/>
              </a:spcBef>
            </a:pPr>
            <a:r>
              <a:rPr lang="en-US" dirty="0">
                <a:latin typeface="Segoe UI Light" panose="020B0502040204020203" pitchFamily="34" charset="0"/>
                <a:cs typeface="Segoe UI Light" panose="020B0502040204020203" pitchFamily="34" charset="0"/>
              </a:rPr>
              <a:t>Low RPO</a:t>
            </a:r>
          </a:p>
          <a:p>
            <a:pPr marL="0" indent="0">
              <a:spcBef>
                <a:spcPts val="2400"/>
              </a:spcBef>
              <a:buNone/>
            </a:pPr>
            <a:r>
              <a:rPr lang="en-US" dirty="0">
                <a:solidFill>
                  <a:schemeClr val="tx2"/>
                </a:solidFill>
                <a:latin typeface="Segoe UI Light" panose="020B0502040204020203" pitchFamily="34" charset="0"/>
                <a:cs typeface="Segoe UI Light" panose="020B0502040204020203" pitchFamily="34" charset="0"/>
              </a:rPr>
              <a:t>Point-in-time restore</a:t>
            </a:r>
          </a:p>
          <a:p>
            <a:pPr marL="228600" indent="-228600">
              <a:spcBef>
                <a:spcPts val="1200"/>
              </a:spcBef>
            </a:pPr>
            <a:r>
              <a:rPr lang="en-US" dirty="0">
                <a:latin typeface="Segoe UI Light" panose="020B0502040204020203" pitchFamily="34" charset="0"/>
                <a:cs typeface="Segoe UI Light" panose="020B0502040204020203" pitchFamily="34" charset="0"/>
              </a:rPr>
              <a:t>Automatic backups</a:t>
            </a:r>
          </a:p>
          <a:p>
            <a:pPr marL="228600" indent="-228600">
              <a:spcBef>
                <a:spcPts val="1200"/>
              </a:spcBef>
            </a:pPr>
            <a:r>
              <a:rPr lang="en-US" dirty="0">
                <a:latin typeface="Segoe UI Light" panose="020B0502040204020203" pitchFamily="34" charset="0"/>
                <a:cs typeface="Segoe UI Light" panose="020B0502040204020203" pitchFamily="34" charset="0"/>
              </a:rPr>
              <a:t>Up to 35 days retention</a:t>
            </a:r>
          </a:p>
          <a:p>
            <a:pPr marL="228600" indent="-228600">
              <a:spcBef>
                <a:spcPts val="1800"/>
              </a:spcBef>
            </a:pPr>
            <a:endParaRPr lang="en-US" sz="2400" dirty="0">
              <a:latin typeface="Segoe UI Light" panose="020B0502040204020203" pitchFamily="34" charset="0"/>
              <a:cs typeface="Segoe UI Light" panose="020B0502040204020203" pitchFamily="34" charset="0"/>
            </a:endParaRPr>
          </a:p>
        </p:txBody>
      </p:sp>
      <p:sp>
        <p:nvSpPr>
          <p:cNvPr id="166" name="TextBox 338"/>
          <p:cNvSpPr txBox="1"/>
          <p:nvPr/>
        </p:nvSpPr>
        <p:spPr>
          <a:xfrm>
            <a:off x="466297" y="1939416"/>
            <a:ext cx="3390449"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Up to </a:t>
            </a:r>
            <a:r>
              <a:rPr kumimoji="0" lang="en-US" sz="2000" b="0" i="0" u="none" strike="noStrike" kern="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4</a:t>
            </a:r>
            <a:r>
              <a:rPr kumimoji="0" lang="en-US" sz="1800" b="0" i="0" u="none" strike="noStrike" kern="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 readable secondaries</a:t>
            </a:r>
          </a:p>
        </p:txBody>
      </p:sp>
      <p:pic>
        <p:nvPicPr>
          <p:cNvPr id="168" name="Picture 167"/>
          <p:cNvPicPr>
            <a:picLocks noChangeAspect="1"/>
          </p:cNvPicPr>
          <p:nvPr/>
        </p:nvPicPr>
        <p:blipFill rotWithShape="1">
          <a:blip r:embed="rId3">
            <a:duotone>
              <a:srgbClr val="D2D2D2">
                <a:shade val="45000"/>
                <a:satMod val="135000"/>
              </a:srgbClr>
              <a:prstClr val="white"/>
            </a:duotone>
            <a:extLst>
              <a:ext uri="{28A0092B-C50C-407E-A947-70E740481C1C}">
                <a14:useLocalDpi xmlns:a14="http://schemas.microsoft.com/office/drawing/2010/main" val="0"/>
              </a:ext>
            </a:extLst>
          </a:blip>
          <a:srcRect r="4568"/>
          <a:stretch/>
        </p:blipFill>
        <p:spPr>
          <a:xfrm>
            <a:off x="520498" y="2511880"/>
            <a:ext cx="6620531" cy="3257012"/>
          </a:xfrm>
          <a:prstGeom prst="rect">
            <a:avLst/>
          </a:prstGeom>
        </p:spPr>
      </p:pic>
      <p:grpSp>
        <p:nvGrpSpPr>
          <p:cNvPr id="169" name="Group 168"/>
          <p:cNvGrpSpPr/>
          <p:nvPr/>
        </p:nvGrpSpPr>
        <p:grpSpPr>
          <a:xfrm>
            <a:off x="1283783" y="3750985"/>
            <a:ext cx="258036" cy="258036"/>
            <a:chOff x="5298510" y="3607496"/>
            <a:chExt cx="288099" cy="288099"/>
          </a:xfrm>
        </p:grpSpPr>
        <p:sp>
          <p:nvSpPr>
            <p:cNvPr id="276" name="Oval 2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7" name="Oval 2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0" name="Group 169"/>
          <p:cNvGrpSpPr/>
          <p:nvPr/>
        </p:nvGrpSpPr>
        <p:grpSpPr>
          <a:xfrm>
            <a:off x="1662406" y="3941240"/>
            <a:ext cx="258036" cy="258036"/>
            <a:chOff x="5298510" y="3607496"/>
            <a:chExt cx="288099" cy="288099"/>
          </a:xfrm>
        </p:grpSpPr>
        <p:sp>
          <p:nvSpPr>
            <p:cNvPr id="274" name="Oval 27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5" name="Oval 27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1" name="Group 170"/>
          <p:cNvGrpSpPr/>
          <p:nvPr/>
        </p:nvGrpSpPr>
        <p:grpSpPr>
          <a:xfrm>
            <a:off x="2007960" y="3492949"/>
            <a:ext cx="258036" cy="258036"/>
            <a:chOff x="5298510" y="3607496"/>
            <a:chExt cx="288099" cy="288099"/>
          </a:xfrm>
        </p:grpSpPr>
        <p:sp>
          <p:nvSpPr>
            <p:cNvPr id="272" name="Oval 27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3" name="Oval 27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2" name="Group 171"/>
          <p:cNvGrpSpPr/>
          <p:nvPr/>
        </p:nvGrpSpPr>
        <p:grpSpPr>
          <a:xfrm>
            <a:off x="2170480" y="3735728"/>
            <a:ext cx="258036" cy="258036"/>
            <a:chOff x="5298510" y="3607496"/>
            <a:chExt cx="288099" cy="288099"/>
          </a:xfrm>
        </p:grpSpPr>
        <p:sp>
          <p:nvSpPr>
            <p:cNvPr id="270" name="Oval 2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1" name="Oval 2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3" name="Group 172"/>
          <p:cNvGrpSpPr/>
          <p:nvPr/>
        </p:nvGrpSpPr>
        <p:grpSpPr>
          <a:xfrm>
            <a:off x="3493858" y="2968735"/>
            <a:ext cx="1047421" cy="1047421"/>
            <a:chOff x="5321459" y="3630988"/>
            <a:chExt cx="236552" cy="236552"/>
          </a:xfrm>
        </p:grpSpPr>
        <p:sp>
          <p:nvSpPr>
            <p:cNvPr id="268" name="Oval 267"/>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9" name="Oval 268"/>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4" name="Group 173"/>
          <p:cNvGrpSpPr/>
          <p:nvPr/>
        </p:nvGrpSpPr>
        <p:grpSpPr>
          <a:xfrm>
            <a:off x="3856746" y="3408807"/>
            <a:ext cx="258036" cy="258036"/>
            <a:chOff x="5298510" y="3607496"/>
            <a:chExt cx="288099" cy="288099"/>
          </a:xfrm>
        </p:grpSpPr>
        <p:sp>
          <p:nvSpPr>
            <p:cNvPr id="266" name="Oval 26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7" name="Oval 26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5" name="Group 174"/>
          <p:cNvGrpSpPr/>
          <p:nvPr/>
        </p:nvGrpSpPr>
        <p:grpSpPr>
          <a:xfrm>
            <a:off x="6169714" y="5205705"/>
            <a:ext cx="258036" cy="258036"/>
            <a:chOff x="5298510" y="3607496"/>
            <a:chExt cx="288099" cy="288099"/>
          </a:xfrm>
        </p:grpSpPr>
        <p:sp>
          <p:nvSpPr>
            <p:cNvPr id="264" name="Oval 2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5" name="Oval 2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6" name="Group 175"/>
          <p:cNvGrpSpPr/>
          <p:nvPr/>
        </p:nvGrpSpPr>
        <p:grpSpPr>
          <a:xfrm>
            <a:off x="6057614" y="4860170"/>
            <a:ext cx="258036" cy="258036"/>
            <a:chOff x="5298510" y="3607496"/>
            <a:chExt cx="288099" cy="288099"/>
          </a:xfrm>
        </p:grpSpPr>
        <p:sp>
          <p:nvSpPr>
            <p:cNvPr id="262" name="Oval 26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Oval 26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7" name="Group 176"/>
          <p:cNvGrpSpPr/>
          <p:nvPr/>
        </p:nvGrpSpPr>
        <p:grpSpPr>
          <a:xfrm>
            <a:off x="5522890" y="4602134"/>
            <a:ext cx="258036" cy="258036"/>
            <a:chOff x="5298510" y="3607496"/>
            <a:chExt cx="288099" cy="288099"/>
          </a:xfrm>
        </p:grpSpPr>
        <p:sp>
          <p:nvSpPr>
            <p:cNvPr id="260" name="Oval 25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Oval 26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8" name="Group 177"/>
          <p:cNvGrpSpPr/>
          <p:nvPr/>
        </p:nvGrpSpPr>
        <p:grpSpPr>
          <a:xfrm>
            <a:off x="5943893" y="3940768"/>
            <a:ext cx="258036" cy="258036"/>
            <a:chOff x="5298510" y="3607496"/>
            <a:chExt cx="288099" cy="288099"/>
          </a:xfrm>
        </p:grpSpPr>
        <p:sp>
          <p:nvSpPr>
            <p:cNvPr id="258" name="Oval 2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9" name="Oval 2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9" name="Group 178"/>
          <p:cNvGrpSpPr/>
          <p:nvPr/>
        </p:nvGrpSpPr>
        <p:grpSpPr>
          <a:xfrm>
            <a:off x="5539559" y="3558466"/>
            <a:ext cx="258036" cy="258036"/>
            <a:chOff x="5298510" y="3607496"/>
            <a:chExt cx="288099" cy="288099"/>
          </a:xfrm>
        </p:grpSpPr>
        <p:sp>
          <p:nvSpPr>
            <p:cNvPr id="256" name="Oval 25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7" name="Oval 25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0" name="Group 179"/>
          <p:cNvGrpSpPr/>
          <p:nvPr/>
        </p:nvGrpSpPr>
        <p:grpSpPr>
          <a:xfrm>
            <a:off x="6427750" y="3407333"/>
            <a:ext cx="258036" cy="258036"/>
            <a:chOff x="5298510" y="3607496"/>
            <a:chExt cx="288099" cy="288099"/>
          </a:xfrm>
        </p:grpSpPr>
        <p:sp>
          <p:nvSpPr>
            <p:cNvPr id="254" name="Oval 25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5" name="Oval 25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1" name="Group 180"/>
          <p:cNvGrpSpPr/>
          <p:nvPr/>
        </p:nvGrpSpPr>
        <p:grpSpPr>
          <a:xfrm>
            <a:off x="6006806" y="3431711"/>
            <a:ext cx="258036" cy="258036"/>
            <a:chOff x="5298510" y="3607496"/>
            <a:chExt cx="288099" cy="288099"/>
          </a:xfrm>
        </p:grpSpPr>
        <p:sp>
          <p:nvSpPr>
            <p:cNvPr id="252" name="Oval 2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3" name="Oval 2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2" name="Group 181"/>
          <p:cNvGrpSpPr/>
          <p:nvPr/>
        </p:nvGrpSpPr>
        <p:grpSpPr>
          <a:xfrm>
            <a:off x="5713000" y="3286798"/>
            <a:ext cx="258036" cy="258036"/>
            <a:chOff x="5298510" y="3607496"/>
            <a:chExt cx="288099" cy="288099"/>
          </a:xfrm>
        </p:grpSpPr>
        <p:sp>
          <p:nvSpPr>
            <p:cNvPr id="250" name="Oval 24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Oval 25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3" name="Group 182"/>
          <p:cNvGrpSpPr/>
          <p:nvPr/>
        </p:nvGrpSpPr>
        <p:grpSpPr>
          <a:xfrm>
            <a:off x="2564077" y="4763307"/>
            <a:ext cx="258036" cy="258036"/>
            <a:chOff x="5298510" y="3607496"/>
            <a:chExt cx="288099" cy="288099"/>
          </a:xfrm>
        </p:grpSpPr>
        <p:sp>
          <p:nvSpPr>
            <p:cNvPr id="248" name="Oval 24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9" name="Oval 24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187" name="Straight Connector 186"/>
          <p:cNvCxnSpPr>
            <a:endCxn id="226" idx="1"/>
          </p:cNvCxnSpPr>
          <p:nvPr/>
        </p:nvCxnSpPr>
        <p:spPr>
          <a:xfrm>
            <a:off x="4001932" y="3544833"/>
            <a:ext cx="1510713" cy="684368"/>
          </a:xfrm>
          <a:prstGeom prst="line">
            <a:avLst/>
          </a:prstGeom>
          <a:noFill/>
          <a:ln w="28575" cap="flat" cmpd="sng" algn="ctr">
            <a:solidFill>
              <a:srgbClr val="0078D7"/>
            </a:solidFill>
            <a:prstDash val="sysDash"/>
            <a:headEnd type="none"/>
            <a:tailEnd type="none"/>
          </a:ln>
          <a:effectLst/>
        </p:spPr>
      </p:cxnSp>
      <p:cxnSp>
        <p:nvCxnSpPr>
          <p:cNvPr id="188" name="Straight Connector 187"/>
          <p:cNvCxnSpPr>
            <a:endCxn id="208" idx="0"/>
          </p:cNvCxnSpPr>
          <p:nvPr/>
        </p:nvCxnSpPr>
        <p:spPr>
          <a:xfrm>
            <a:off x="4047000" y="3560728"/>
            <a:ext cx="2224744" cy="1732606"/>
          </a:xfrm>
          <a:prstGeom prst="line">
            <a:avLst/>
          </a:prstGeom>
          <a:noFill/>
          <a:ln w="28575" cap="flat" cmpd="sng" algn="ctr">
            <a:solidFill>
              <a:srgbClr val="0078D7"/>
            </a:solidFill>
            <a:prstDash val="sysDash"/>
            <a:headEnd type="none"/>
            <a:tailEnd type="none"/>
          </a:ln>
          <a:effectLst/>
        </p:spPr>
      </p:cxnSp>
      <p:cxnSp>
        <p:nvCxnSpPr>
          <p:cNvPr id="190" name="Straight Connector 189"/>
          <p:cNvCxnSpPr/>
          <p:nvPr/>
        </p:nvCxnSpPr>
        <p:spPr>
          <a:xfrm>
            <a:off x="4034592" y="3579250"/>
            <a:ext cx="2352384" cy="416561"/>
          </a:xfrm>
          <a:prstGeom prst="line">
            <a:avLst/>
          </a:prstGeom>
          <a:noFill/>
          <a:ln w="28575" cap="flat" cmpd="sng" algn="ctr">
            <a:solidFill>
              <a:srgbClr val="0078D7"/>
            </a:solidFill>
            <a:prstDash val="sysDash"/>
            <a:headEnd type="none"/>
            <a:tailEnd type="none"/>
          </a:ln>
          <a:effectLst/>
        </p:spPr>
      </p:cxnSp>
      <p:cxnSp>
        <p:nvCxnSpPr>
          <p:cNvPr id="191" name="Straight Connector 190"/>
          <p:cNvCxnSpPr>
            <a:endCxn id="141" idx="13"/>
          </p:cNvCxnSpPr>
          <p:nvPr/>
        </p:nvCxnSpPr>
        <p:spPr>
          <a:xfrm flipV="1">
            <a:off x="4001932" y="3169458"/>
            <a:ext cx="2294094" cy="387017"/>
          </a:xfrm>
          <a:prstGeom prst="line">
            <a:avLst/>
          </a:prstGeom>
          <a:noFill/>
          <a:ln w="28575" cap="flat" cmpd="sng" algn="ctr">
            <a:solidFill>
              <a:srgbClr val="0078D7"/>
            </a:solidFill>
            <a:prstDash val="sysDash"/>
            <a:headEnd type="none"/>
            <a:tailEnd type="none"/>
          </a:ln>
          <a:effectLst/>
        </p:spPr>
      </p:cxnSp>
      <p:grpSp>
        <p:nvGrpSpPr>
          <p:cNvPr id="5" name="Group 4"/>
          <p:cNvGrpSpPr/>
          <p:nvPr/>
        </p:nvGrpSpPr>
        <p:grpSpPr>
          <a:xfrm>
            <a:off x="3584716" y="3232341"/>
            <a:ext cx="843218" cy="533975"/>
            <a:chOff x="1029392" y="2747554"/>
            <a:chExt cx="843218" cy="533975"/>
          </a:xfrm>
        </p:grpSpPr>
        <p:sp>
          <p:nvSpPr>
            <p:cNvPr id="119" name="Freeform 118"/>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Freeform 119"/>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2" name="Group 121"/>
          <p:cNvGrpSpPr/>
          <p:nvPr/>
        </p:nvGrpSpPr>
        <p:grpSpPr>
          <a:xfrm>
            <a:off x="6064763" y="5201884"/>
            <a:ext cx="590411" cy="373883"/>
            <a:chOff x="1029392" y="2747554"/>
            <a:chExt cx="843218" cy="533975"/>
          </a:xfrm>
        </p:grpSpPr>
        <p:sp>
          <p:nvSpPr>
            <p:cNvPr id="123" name="Freeform 122"/>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4" name="Freeform 123"/>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4" name="Group 133"/>
          <p:cNvGrpSpPr/>
          <p:nvPr/>
        </p:nvGrpSpPr>
        <p:grpSpPr>
          <a:xfrm>
            <a:off x="5261552" y="4089101"/>
            <a:ext cx="590411" cy="373883"/>
            <a:chOff x="1029392" y="2747554"/>
            <a:chExt cx="843218" cy="533975"/>
          </a:xfrm>
        </p:grpSpPr>
        <p:sp>
          <p:nvSpPr>
            <p:cNvPr id="135" name="Freeform 134"/>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6" name="Freeform 135"/>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7" name="Group 136"/>
          <p:cNvGrpSpPr/>
          <p:nvPr/>
        </p:nvGrpSpPr>
        <p:grpSpPr>
          <a:xfrm>
            <a:off x="6239005" y="3733150"/>
            <a:ext cx="590411" cy="373883"/>
            <a:chOff x="1029392" y="2747554"/>
            <a:chExt cx="843218" cy="533975"/>
          </a:xfrm>
        </p:grpSpPr>
        <p:sp>
          <p:nvSpPr>
            <p:cNvPr id="138" name="Freeform 137"/>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9" name="Freeform 138"/>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40" name="Group 139"/>
          <p:cNvGrpSpPr/>
          <p:nvPr/>
        </p:nvGrpSpPr>
        <p:grpSpPr>
          <a:xfrm>
            <a:off x="6296026" y="2926103"/>
            <a:ext cx="590411" cy="373883"/>
            <a:chOff x="1029392" y="2747554"/>
            <a:chExt cx="843218" cy="533975"/>
          </a:xfrm>
        </p:grpSpPr>
        <p:sp>
          <p:nvSpPr>
            <p:cNvPr id="141" name="Freeform 140"/>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2" name="Freeform 141"/>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33744477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p:txBody>
          <a:bodyPr vert="horz" wrap="square" lIns="146304" tIns="91440" rIns="146304" bIns="91440" rtlCol="0" anchor="t">
            <a:noAutofit/>
          </a:bodyPr>
          <a:lstStyle/>
          <a:p>
            <a:r>
              <a:rPr lang="en-US" sz="2800" cap="all" dirty="0"/>
              <a:t>Accelerate migration </a:t>
            </a:r>
            <a:br>
              <a:rPr lang="en-US" sz="2800" cap="all" dirty="0"/>
            </a:br>
            <a:r>
              <a:rPr lang="en-US" sz="2800" cap="all" dirty="0"/>
              <a:t>with Azure Database Migration Service</a:t>
            </a:r>
          </a:p>
        </p:txBody>
      </p:sp>
      <p:sp>
        <p:nvSpPr>
          <p:cNvPr id="5" name="Text Placeholder 4">
            <a:extLst>
              <a:ext uri="{FF2B5EF4-FFF2-40B4-BE49-F238E27FC236}">
                <a16:creationId xmlns:a16="http://schemas.microsoft.com/office/drawing/2014/main" id="{1167C601-9F1B-455E-AA18-0FD3F62DDD0E}"/>
              </a:ext>
            </a:extLst>
          </p:cNvPr>
          <p:cNvSpPr>
            <a:spLocks noGrp="1"/>
          </p:cNvSpPr>
          <p:nvPr>
            <p:ph type="body" sz="quarter" idx="10"/>
          </p:nvPr>
        </p:nvSpPr>
        <p:spPr/>
        <p:txBody>
          <a:bodyPr/>
          <a:lstStyle/>
          <a:p>
            <a:pPr marL="0" indent="0">
              <a:spcAft>
                <a:spcPts val="600"/>
              </a:spcAft>
              <a:buNone/>
            </a:pPr>
            <a:r>
              <a:rPr lang="en-US"/>
              <a:t>Easily migrate your operational databases and data warehouses with a fully managed database migration service</a:t>
            </a:r>
          </a:p>
          <a:p>
            <a:pPr marL="0" indent="0">
              <a:spcAft>
                <a:spcPts val="600"/>
              </a:spcAft>
              <a:buNone/>
            </a:pPr>
            <a:endParaRPr lang="en-US"/>
          </a:p>
          <a:p>
            <a:pPr marL="0" indent="0">
              <a:spcAft>
                <a:spcPts val="600"/>
              </a:spcAft>
              <a:buNone/>
            </a:pPr>
            <a:r>
              <a:rPr lang="en-US"/>
              <a:t>Migrate your data seamlessly and reliably to the cloud </a:t>
            </a:r>
            <a:r>
              <a:rPr lang="en-US" i="1"/>
              <a:t>at scale and with minimal downtime</a:t>
            </a:r>
          </a:p>
          <a:p>
            <a:pPr marL="0" indent="0">
              <a:spcAft>
                <a:spcPts val="600"/>
              </a:spcAft>
            </a:pPr>
            <a:endParaRPr lang="en-US"/>
          </a:p>
          <a:p>
            <a:pPr marL="0" lvl="0" indent="0" defTabSz="950698">
              <a:lnSpc>
                <a:spcPct val="90000"/>
              </a:lnSpc>
              <a:spcBef>
                <a:spcPct val="0"/>
              </a:spcBef>
              <a:spcAft>
                <a:spcPts val="600"/>
              </a:spcAft>
              <a:buNone/>
              <a:defRPr/>
            </a:pPr>
            <a:r>
              <a:rPr lang="en-US">
                <a:sym typeface="Wingdings" panose="05000000000000000000" pitchFamily="2" charset="2"/>
              </a:rPr>
              <a:t>Migrate SQL Server &amp; 3rd party databases to Azure SQL Database</a:t>
            </a:r>
          </a:p>
          <a:p>
            <a:pPr marL="0" indent="0">
              <a:buNone/>
            </a:pPr>
            <a:endParaRPr lang="en-US"/>
          </a:p>
        </p:txBody>
      </p:sp>
      <p:sp>
        <p:nvSpPr>
          <p:cNvPr id="221" name="TextBox 220">
            <a:extLst>
              <a:ext uri="{FF2B5EF4-FFF2-40B4-BE49-F238E27FC236}">
                <a16:creationId xmlns:a16="http://schemas.microsoft.com/office/drawing/2014/main" id="{7D46746F-2713-48A8-A060-5E455F2801A0}"/>
              </a:ext>
            </a:extLst>
          </p:cNvPr>
          <p:cNvSpPr txBox="1"/>
          <p:nvPr/>
        </p:nvSpPr>
        <p:spPr>
          <a:xfrm>
            <a:off x="5500913" y="351745"/>
            <a:ext cx="5265057" cy="338554"/>
          </a:xfrm>
          <a:prstGeom prst="rect">
            <a:avLst/>
          </a:prstGeom>
          <a:noFill/>
        </p:spPr>
        <p:txBody>
          <a:bodyPr wrap="square" rtlCol="0">
            <a:spAutoFit/>
          </a:bodyPr>
          <a:lstStyle/>
          <a:p>
            <a:r>
              <a:rPr lang="en-US" sz="1600" b="1" kern="0" spc="100">
                <a:latin typeface="Segoe UI Semibold" charset="0"/>
                <a:cs typeface="Segoe UI Semibold" charset="0"/>
              </a:rPr>
              <a:t>Azure Database Migration Service</a:t>
            </a:r>
          </a:p>
        </p:txBody>
      </p:sp>
      <p:grpSp>
        <p:nvGrpSpPr>
          <p:cNvPr id="23" name="Group 22">
            <a:extLst>
              <a:ext uri="{FF2B5EF4-FFF2-40B4-BE49-F238E27FC236}">
                <a16:creationId xmlns:a16="http://schemas.microsoft.com/office/drawing/2014/main" id="{BA5A64EC-A74D-4804-BE79-486A363E606C}"/>
              </a:ext>
            </a:extLst>
          </p:cNvPr>
          <p:cNvGrpSpPr/>
          <p:nvPr/>
        </p:nvGrpSpPr>
        <p:grpSpPr>
          <a:xfrm>
            <a:off x="7004481" y="1001782"/>
            <a:ext cx="3321801" cy="5034590"/>
            <a:chOff x="6609427" y="903154"/>
            <a:chExt cx="3264702" cy="4948049"/>
          </a:xfrm>
        </p:grpSpPr>
        <p:grpSp>
          <p:nvGrpSpPr>
            <p:cNvPr id="27" name="Group 26">
              <a:extLst>
                <a:ext uri="{FF2B5EF4-FFF2-40B4-BE49-F238E27FC236}">
                  <a16:creationId xmlns:a16="http://schemas.microsoft.com/office/drawing/2014/main" id="{A4B4CEFE-5E8B-41EF-A0CB-EE85DB499F0D}"/>
                </a:ext>
              </a:extLst>
            </p:cNvPr>
            <p:cNvGrpSpPr/>
            <p:nvPr/>
          </p:nvGrpSpPr>
          <p:grpSpPr>
            <a:xfrm>
              <a:off x="7502307" y="2245155"/>
              <a:ext cx="2371822" cy="3606048"/>
              <a:chOff x="8563111" y="2115295"/>
              <a:chExt cx="2114349" cy="3214591"/>
            </a:xfrm>
          </p:grpSpPr>
          <p:sp>
            <p:nvSpPr>
              <p:cNvPr id="46" name="Freeform 182">
                <a:extLst>
                  <a:ext uri="{FF2B5EF4-FFF2-40B4-BE49-F238E27FC236}">
                    <a16:creationId xmlns:a16="http://schemas.microsoft.com/office/drawing/2014/main" id="{C8115040-7359-4D31-BB8A-B091023714DC}"/>
                  </a:ext>
                </a:extLst>
              </p:cNvPr>
              <p:cNvSpPr/>
              <p:nvPr/>
            </p:nvSpPr>
            <p:spPr bwMode="auto">
              <a:xfrm>
                <a:off x="8563111" y="4174743"/>
                <a:ext cx="900664" cy="115514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7" name="Group 46">
                <a:extLst>
                  <a:ext uri="{FF2B5EF4-FFF2-40B4-BE49-F238E27FC236}">
                    <a16:creationId xmlns:a16="http://schemas.microsoft.com/office/drawing/2014/main" id="{855AA5DF-93BE-47AF-A403-63705E5EB97D}"/>
                  </a:ext>
                </a:extLst>
              </p:cNvPr>
              <p:cNvGrpSpPr/>
              <p:nvPr/>
            </p:nvGrpSpPr>
            <p:grpSpPr>
              <a:xfrm>
                <a:off x="9030687" y="3305812"/>
                <a:ext cx="1199061" cy="846455"/>
                <a:chOff x="3061473" y="3636838"/>
                <a:chExt cx="1175657" cy="829933"/>
              </a:xfrm>
              <a:solidFill>
                <a:srgbClr val="FFFFFF"/>
              </a:solidFill>
            </p:grpSpPr>
            <p:cxnSp>
              <p:nvCxnSpPr>
                <p:cNvPr id="50" name="Straight Arrow Connector 49">
                  <a:extLst>
                    <a:ext uri="{FF2B5EF4-FFF2-40B4-BE49-F238E27FC236}">
                      <a16:creationId xmlns:a16="http://schemas.microsoft.com/office/drawing/2014/main" id="{68569DD5-F3BC-4D02-B55C-F0E17604EA17}"/>
                    </a:ext>
                  </a:extLst>
                </p:cNvPr>
                <p:cNvCxnSpPr/>
                <p:nvPr/>
              </p:nvCxnSpPr>
              <p:spPr>
                <a:xfrm flipV="1">
                  <a:off x="3061473" y="3636838"/>
                  <a:ext cx="0" cy="829933"/>
                </a:xfrm>
                <a:prstGeom prst="straightConnector1">
                  <a:avLst/>
                </a:prstGeom>
                <a:grpFill/>
                <a:ln w="12700" cap="flat" cmpd="sng" algn="ctr">
                  <a:solidFill>
                    <a:srgbClr val="0078D7"/>
                  </a:solidFill>
                  <a:prstDash val="dash"/>
                  <a:miter lim="800000"/>
                  <a:tailEnd type="triangle"/>
                </a:ln>
                <a:effectLst/>
              </p:spPr>
            </p:cxnSp>
            <p:cxnSp>
              <p:nvCxnSpPr>
                <p:cNvPr id="51" name="Straight Arrow Connector 50">
                  <a:extLst>
                    <a:ext uri="{FF2B5EF4-FFF2-40B4-BE49-F238E27FC236}">
                      <a16:creationId xmlns:a16="http://schemas.microsoft.com/office/drawing/2014/main" id="{2553EA50-B630-4590-8AE9-5C6404EBD678}"/>
                    </a:ext>
                  </a:extLst>
                </p:cNvPr>
                <p:cNvCxnSpPr/>
                <p:nvPr/>
              </p:nvCxnSpPr>
              <p:spPr>
                <a:xfrm flipV="1">
                  <a:off x="4237130" y="3636838"/>
                  <a:ext cx="0" cy="829933"/>
                </a:xfrm>
                <a:prstGeom prst="straightConnector1">
                  <a:avLst/>
                </a:prstGeom>
                <a:grpFill/>
                <a:ln w="12700" cap="flat" cmpd="sng" algn="ctr">
                  <a:solidFill>
                    <a:srgbClr val="0078D7"/>
                  </a:solidFill>
                  <a:prstDash val="dash"/>
                  <a:miter lim="800000"/>
                  <a:tailEnd type="triangle"/>
                </a:ln>
                <a:effectLst/>
              </p:spPr>
            </p:cxnSp>
          </p:grpSp>
          <p:sp>
            <p:nvSpPr>
              <p:cNvPr id="48" name="Freeform 182">
                <a:extLst>
                  <a:ext uri="{FF2B5EF4-FFF2-40B4-BE49-F238E27FC236}">
                    <a16:creationId xmlns:a16="http://schemas.microsoft.com/office/drawing/2014/main" id="{0BB6EA5C-D526-44C9-9732-4CE85969A796}"/>
                  </a:ext>
                </a:extLst>
              </p:cNvPr>
              <p:cNvSpPr/>
              <p:nvPr/>
            </p:nvSpPr>
            <p:spPr bwMode="auto">
              <a:xfrm>
                <a:off x="9776796" y="4174743"/>
                <a:ext cx="900664" cy="115514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47ED4F28-0743-4BA7-8BBE-CDB79F5C4686}"/>
                  </a:ext>
                </a:extLst>
              </p:cNvPr>
              <p:cNvSpPr txBox="1"/>
              <p:nvPr/>
            </p:nvSpPr>
            <p:spPr>
              <a:xfrm>
                <a:off x="9458783" y="2115295"/>
                <a:ext cx="329249" cy="609056"/>
              </a:xfrm>
              <a:prstGeom prst="rect">
                <a:avLst/>
              </a:prstGeom>
              <a:noFill/>
              <a:ln>
                <a:noFill/>
              </a:ln>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2800" b="1" i="0" u="none" strike="noStrike" kern="0" cap="none" spc="0" normalizeH="0" baseline="0" noProof="0">
                  <a:ln>
                    <a:noFill/>
                  </a:ln>
                  <a:solidFill>
                    <a:srgbClr val="0078D7"/>
                  </a:solidFill>
                  <a:effectLst/>
                  <a:uLnTx/>
                  <a:uFillTx/>
                  <a:latin typeface="Segoe UI" charset="0"/>
                  <a:ea typeface="Segoe UI" charset="0"/>
                  <a:cs typeface="Segoe UI" charset="0"/>
                </a:endParaRPr>
              </a:p>
            </p:txBody>
          </p:sp>
        </p:grpSp>
        <p:grpSp>
          <p:nvGrpSpPr>
            <p:cNvPr id="28" name="Group 27">
              <a:extLst>
                <a:ext uri="{FF2B5EF4-FFF2-40B4-BE49-F238E27FC236}">
                  <a16:creationId xmlns:a16="http://schemas.microsoft.com/office/drawing/2014/main" id="{ABD7E734-3BEC-41AB-81A3-3EEC94DE1DF4}"/>
                </a:ext>
              </a:extLst>
            </p:cNvPr>
            <p:cNvGrpSpPr/>
            <p:nvPr/>
          </p:nvGrpSpPr>
          <p:grpSpPr>
            <a:xfrm>
              <a:off x="6609427" y="903154"/>
              <a:ext cx="3204715" cy="2610318"/>
              <a:chOff x="5770506" y="1941870"/>
              <a:chExt cx="2683253" cy="2185575"/>
            </a:xfrm>
          </p:grpSpPr>
          <p:sp>
            <p:nvSpPr>
              <p:cNvPr id="32" name="Cylinder 31">
                <a:extLst>
                  <a:ext uri="{FF2B5EF4-FFF2-40B4-BE49-F238E27FC236}">
                    <a16:creationId xmlns:a16="http://schemas.microsoft.com/office/drawing/2014/main" id="{9CFFBD3E-1B57-427B-B461-E091839AA5F2}"/>
                  </a:ext>
                </a:extLst>
              </p:cNvPr>
              <p:cNvSpPr/>
              <p:nvPr/>
            </p:nvSpPr>
            <p:spPr bwMode="auto">
              <a:xfrm>
                <a:off x="5770506" y="1941870"/>
                <a:ext cx="1394222" cy="1765189"/>
              </a:xfrm>
              <a:prstGeom prst="can">
                <a:avLst>
                  <a:gd name="adj" fmla="val 36209"/>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078D7"/>
                    </a:solidFill>
                    <a:latin typeface="Segoe UI Semibold" panose="020B0702040204020203" pitchFamily="34" charset="0"/>
                    <a:ea typeface="Segoe UI" pitchFamily="34" charset="0"/>
                    <a:cs typeface="Segoe UI Semibold" panose="020B0702040204020203" pitchFamily="34" charset="0"/>
                  </a:rPr>
                  <a:t>SQL</a:t>
                </a:r>
              </a:p>
            </p:txBody>
          </p:sp>
          <p:sp>
            <p:nvSpPr>
              <p:cNvPr id="45" name="Freeform 146">
                <a:extLst>
                  <a:ext uri="{FF2B5EF4-FFF2-40B4-BE49-F238E27FC236}">
                    <a16:creationId xmlns:a16="http://schemas.microsoft.com/office/drawing/2014/main" id="{3055519E-6C2F-4004-BAAC-0AA92A865D73}"/>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ndParaRPr>
              </a:p>
            </p:txBody>
          </p:sp>
        </p:grpSp>
        <p:sp>
          <p:nvSpPr>
            <p:cNvPr id="30" name="TextBox 29">
              <a:extLst>
                <a:ext uri="{FF2B5EF4-FFF2-40B4-BE49-F238E27FC236}">
                  <a16:creationId xmlns:a16="http://schemas.microsoft.com/office/drawing/2014/main" id="{486C2593-5A8A-49FF-BC69-DE5B03ED6AB7}"/>
                </a:ext>
              </a:extLst>
            </p:cNvPr>
            <p:cNvSpPr txBox="1"/>
            <p:nvPr/>
          </p:nvSpPr>
          <p:spPr>
            <a:xfrm>
              <a:off x="9000893" y="5098094"/>
              <a:ext cx="720247" cy="362983"/>
            </a:xfrm>
            <a:prstGeom prst="rect">
              <a:avLst/>
            </a:prstGeom>
            <a:noFill/>
          </p:spPr>
          <p:txBody>
            <a:bodyPr wrap="square" lIns="91440" tIns="45720" rIns="91440" bIns="45720" rtlCol="0">
              <a:spAutoFit/>
            </a:bodyPr>
            <a:lstStyle/>
            <a:p>
              <a:pPr>
                <a:lnSpc>
                  <a:spcPct val="90000"/>
                </a:lnSpc>
                <a:spcAft>
                  <a:spcPts val="600"/>
                </a:spcAft>
              </a:pPr>
              <a:r>
                <a:rPr lang="en-US" sz="2000">
                  <a:solidFill>
                    <a:srgbClr val="0078D7"/>
                  </a:solidFill>
                  <a:latin typeface="Segoe UI Semibold" panose="020B0702040204020203" pitchFamily="34" charset="0"/>
                  <a:ea typeface="Segoe UI" pitchFamily="34" charset="0"/>
                  <a:cs typeface="Segoe UI Semibold" panose="020B0702040204020203" pitchFamily="34" charset="0"/>
                </a:rPr>
                <a:t>SQL</a:t>
              </a:r>
              <a:endParaRPr lang="en-US" sz="1400">
                <a:solidFill>
                  <a:srgbClr val="0078D7"/>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a:extLst>
                <a:ext uri="{FF2B5EF4-FFF2-40B4-BE49-F238E27FC236}">
                  <a16:creationId xmlns:a16="http://schemas.microsoft.com/office/drawing/2014/main" id="{974AC3CF-881B-4E73-AD02-3870259D4E18}"/>
                </a:ext>
              </a:extLst>
            </p:cNvPr>
            <p:cNvSpPr txBox="1"/>
            <p:nvPr/>
          </p:nvSpPr>
          <p:spPr>
            <a:xfrm>
              <a:off x="7514318" y="5111793"/>
              <a:ext cx="1135437" cy="362983"/>
            </a:xfrm>
            <a:prstGeom prst="rect">
              <a:avLst/>
            </a:prstGeom>
            <a:noFill/>
          </p:spPr>
          <p:txBody>
            <a:bodyPr wrap="square" lIns="91440" tIns="45720" rIns="91440" bIns="45720" rtlCol="0">
              <a:spAutoFit/>
            </a:bodyPr>
            <a:lstStyle/>
            <a:p>
              <a:pPr>
                <a:lnSpc>
                  <a:spcPct val="90000"/>
                </a:lnSpc>
                <a:spcAft>
                  <a:spcPts val="600"/>
                </a:spcAft>
              </a:pPr>
              <a:r>
                <a:rPr lang="en-US" sz="2000">
                  <a:solidFill>
                    <a:srgbClr val="0078D7"/>
                  </a:solidFill>
                  <a:latin typeface="Segoe UI Semibold" panose="020B0702040204020203" pitchFamily="34" charset="0"/>
                  <a:ea typeface="Segoe UI" pitchFamily="34" charset="0"/>
                  <a:cs typeface="Segoe UI Semibold" panose="020B0702040204020203" pitchFamily="34" charset="0"/>
                </a:rPr>
                <a:t>MySQL</a:t>
              </a:r>
              <a:endParaRPr lang="en-US" sz="1400">
                <a:solidFill>
                  <a:srgbClr val="0078D7"/>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A37D04CC-D97F-45F0-A197-1DA58D0D2C6F}"/>
              </a:ext>
            </a:extLst>
          </p:cNvPr>
          <p:cNvGrpSpPr/>
          <p:nvPr/>
        </p:nvGrpSpPr>
        <p:grpSpPr>
          <a:xfrm>
            <a:off x="224790" y="6088624"/>
            <a:ext cx="446268" cy="553476"/>
            <a:chOff x="-89366" y="1982903"/>
            <a:chExt cx="986802" cy="1223863"/>
          </a:xfrm>
        </p:grpSpPr>
        <p:sp>
          <p:nvSpPr>
            <p:cNvPr id="19" name="Freeform 5">
              <a:extLst>
                <a:ext uri="{FF2B5EF4-FFF2-40B4-BE49-F238E27FC236}">
                  <a16:creationId xmlns:a16="http://schemas.microsoft.com/office/drawing/2014/main" id="{3ACFB8B9-A490-4949-946B-BD3166118315}"/>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0E7D8BCC-55FC-47DD-8794-80E0C11951B6}"/>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FD47F4FF-DE90-429A-A0EC-C5D3CCC8805A}"/>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19AF5AFF-C26E-41E5-88A5-E1EB3C383EB9}"/>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Oval 10">
              <a:extLst>
                <a:ext uri="{FF2B5EF4-FFF2-40B4-BE49-F238E27FC236}">
                  <a16:creationId xmlns:a16="http://schemas.microsoft.com/office/drawing/2014/main" id="{CEEF6CD8-65BA-4A4C-99AF-4B6CD952859E}"/>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5EDAEF9E-8B46-4E58-9E62-ADBAAA60A8D2}"/>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Tree>
    <p:extLst>
      <p:ext uri="{BB962C8B-B14F-4D97-AF65-F5344CB8AC3E}">
        <p14:creationId xmlns:p14="http://schemas.microsoft.com/office/powerpoint/2010/main" val="1470737181"/>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16736</TotalTime>
  <Words>623</Words>
  <Application>Microsoft Macintosh PowerPoint</Application>
  <PresentationFormat>Widescreen</PresentationFormat>
  <Paragraphs>153</Paragraphs>
  <Slides>12</Slides>
  <Notes>10</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12</vt:i4>
      </vt:variant>
    </vt:vector>
  </HeadingPairs>
  <TitlesOfParts>
    <vt:vector size="35" baseType="lpstr">
      <vt:lpstr>MS PGothic</vt:lpstr>
      <vt:lpstr>MS PGothic</vt:lpstr>
      <vt:lpstr>Arial</vt:lpstr>
      <vt:lpstr>Avenir LT Pro 45 Book</vt:lpstr>
      <vt:lpstr>Calibri</vt:lpstr>
      <vt:lpstr>Calibri Light</vt:lpstr>
      <vt:lpstr>Consolas</vt:lpstr>
      <vt:lpstr>Lucida Console</vt:lpstr>
      <vt:lpstr>Segoe Black</vt:lpstr>
      <vt:lpstr>Segoe UI</vt:lpstr>
      <vt:lpstr>Segoe UI Black</vt:lpstr>
      <vt:lpstr>Segoe UI Light</vt:lpstr>
      <vt:lpstr>Segoe UI Semibold</vt:lpstr>
      <vt:lpstr>Segoe UI Semilight</vt:lpstr>
      <vt:lpstr>Symbol</vt:lpstr>
      <vt:lpstr>Times New Roman</vt:lpstr>
      <vt:lpstr>Wingdings</vt:lpstr>
      <vt:lpstr>1_Azure Event</vt:lpstr>
      <vt:lpstr>1_5-30629_Build_Template_DARK BLUE</vt:lpstr>
      <vt:lpstr>5-30610_Microsoft_Ignite_Keynote_Template</vt:lpstr>
      <vt:lpstr>1_BUILD CHARCOAL BACKGROUND</vt:lpstr>
      <vt:lpstr>1_5-30629_Build_Template_WHITE</vt:lpstr>
      <vt:lpstr>Office Theme</vt:lpstr>
      <vt:lpstr>Step 3 Azure SQL Database</vt:lpstr>
      <vt:lpstr>Goal</vt:lpstr>
      <vt:lpstr>Choose your language and platform</vt:lpstr>
      <vt:lpstr>Connect with what you already know </vt:lpstr>
      <vt:lpstr>Threat and anomaly detection Machine learning algorithms </vt:lpstr>
      <vt:lpstr>Self-tuning performance Database Advisor</vt:lpstr>
      <vt:lpstr>Scale on the fly With no app downtime</vt:lpstr>
      <vt:lpstr>Business continuity with 99.99% availability  Active geo-replication &amp; point-in-time restore</vt:lpstr>
      <vt:lpstr>Accelerate migration  with Azure Database Migration Service</vt:lpstr>
      <vt:lpstr>PowerPoint Presentation</vt:lpstr>
      <vt:lpstr>PowerPoint Presentation</vt:lpstr>
      <vt:lpstr>Let’s code! </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Mike Erickson</cp:lastModifiedBy>
  <cp:revision>394</cp:revision>
  <cp:lastPrinted>2014-03-26T17:46:13Z</cp:lastPrinted>
  <dcterms:created xsi:type="dcterms:W3CDTF">2014-03-19T23:21:38Z</dcterms:created>
  <dcterms:modified xsi:type="dcterms:W3CDTF">2018-04-21T08:03:05Z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